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64" r:id="rId3"/>
    <p:sldId id="281" r:id="rId4"/>
    <p:sldId id="271" r:id="rId5"/>
    <p:sldId id="266" r:id="rId6"/>
    <p:sldId id="272" r:id="rId7"/>
    <p:sldId id="260" r:id="rId8"/>
    <p:sldId id="268" r:id="rId9"/>
    <p:sldId id="267" r:id="rId10"/>
    <p:sldId id="283" r:id="rId11"/>
    <p:sldId id="279" r:id="rId12"/>
    <p:sldId id="287" r:id="rId13"/>
    <p:sldId id="286" r:id="rId14"/>
    <p:sldId id="278" r:id="rId15"/>
    <p:sldId id="285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491CF0"/>
    <a:srgbClr val="232323"/>
    <a:srgbClr val="5A5A5A"/>
    <a:srgbClr val="02C1EE"/>
    <a:srgbClr val="26CA68"/>
    <a:srgbClr val="0083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chartUserShapes" Target="../drawings/drawing1.xml"/><Relationship Id="rId5" Type="http://schemas.openxmlformats.org/officeDocument/2006/relationships/oleObject" Target="file:///C:\Users\HP\Desktop\hydro%20ppt\World%20energy%20evolution.xls" TargetMode="External"/><Relationship Id="rId4" Type="http://schemas.openxmlformats.org/officeDocument/2006/relationships/image" Target="../media/image18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8.jpeg"/><Relationship Id="rId6" Type="http://schemas.openxmlformats.org/officeDocument/2006/relationships/chartUserShapes" Target="../drawings/drawing2.x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17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P\Downloads\highlights29_2(1)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112910727931169"/>
          <c:y val="0.13765398903586773"/>
          <c:w val="0.80881374796504857"/>
          <c:h val="0.69434411397729445"/>
        </c:manualLayout>
      </c:layout>
      <c:areaChart>
        <c:grouping val="stacked"/>
        <c:ser>
          <c:idx val="8"/>
          <c:order val="0"/>
          <c:tx>
            <c:strRef>
              <c:f>Chart!$L$5</c:f>
              <c:strCache>
                <c:ptCount val="1"/>
                <c:pt idx="0">
                  <c:v>Coal and Peat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12700">
              <a:noFill/>
              <a:prstDash val="solid"/>
            </a:ln>
          </c:spPr>
          <c:cat>
            <c:numRef>
              <c:f>Chart!$M$4:$AY$4</c:f>
              <c:numCache>
                <c:formatCode>General</c:formatCode>
                <c:ptCount val="3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</c:numCache>
            </c:numRef>
          </c:cat>
          <c:val>
            <c:numRef>
              <c:f>Chart!$M$5:$AY$5</c:f>
              <c:numCache>
                <c:formatCode>General</c:formatCode>
                <c:ptCount val="39"/>
                <c:pt idx="0">
                  <c:v>2102.2239999999997</c:v>
                </c:pt>
                <c:pt idx="1">
                  <c:v>2186.4569999999999</c:v>
                </c:pt>
                <c:pt idx="2">
                  <c:v>2341.7689999999857</c:v>
                </c:pt>
                <c:pt idx="3">
                  <c:v>2295.0230000000001</c:v>
                </c:pt>
                <c:pt idx="4">
                  <c:v>2379.643</c:v>
                </c:pt>
                <c:pt idx="5">
                  <c:v>2602.5369999999998</c:v>
                </c:pt>
                <c:pt idx="6">
                  <c:v>2699.076</c:v>
                </c:pt>
                <c:pt idx="7">
                  <c:v>2773.4470000000001</c:v>
                </c:pt>
                <c:pt idx="8">
                  <c:v>2952.5879999999997</c:v>
                </c:pt>
                <c:pt idx="9">
                  <c:v>3140.3910000000114</c:v>
                </c:pt>
                <c:pt idx="10">
                  <c:v>3183.67</c:v>
                </c:pt>
                <c:pt idx="11">
                  <c:v>3266.0390000000002</c:v>
                </c:pt>
                <c:pt idx="12">
                  <c:v>3434.576</c:v>
                </c:pt>
                <c:pt idx="13">
                  <c:v>3580.86</c:v>
                </c:pt>
                <c:pt idx="14">
                  <c:v>3805.9500000000012</c:v>
                </c:pt>
                <c:pt idx="15">
                  <c:v>3912.3470000000002</c:v>
                </c:pt>
                <c:pt idx="16">
                  <c:v>4146.7779999999975</c:v>
                </c:pt>
                <c:pt idx="17">
                  <c:v>4293.1400000000003</c:v>
                </c:pt>
                <c:pt idx="18">
                  <c:v>4451.2920000000004</c:v>
                </c:pt>
                <c:pt idx="19">
                  <c:v>4425.3660000000054</c:v>
                </c:pt>
                <c:pt idx="20">
                  <c:v>4534.5839999999998</c:v>
                </c:pt>
                <c:pt idx="21">
                  <c:v>4614.7889999999998</c:v>
                </c:pt>
                <c:pt idx="22">
                  <c:v>4715.9550000000008</c:v>
                </c:pt>
                <c:pt idx="23">
                  <c:v>4853.0550000000003</c:v>
                </c:pt>
                <c:pt idx="24">
                  <c:v>4995.1570000000002</c:v>
                </c:pt>
                <c:pt idx="25">
                  <c:v>5232.2700000000004</c:v>
                </c:pt>
                <c:pt idx="26">
                  <c:v>5361.7260000000024</c:v>
                </c:pt>
                <c:pt idx="27">
                  <c:v>5468.1670000000004</c:v>
                </c:pt>
                <c:pt idx="28">
                  <c:v>5594.1780000000008</c:v>
                </c:pt>
                <c:pt idx="29">
                  <c:v>6005.9379999999965</c:v>
                </c:pt>
                <c:pt idx="30">
                  <c:v>6012.393</c:v>
                </c:pt>
                <c:pt idx="31">
                  <c:v>6290.1230000000023</c:v>
                </c:pt>
                <c:pt idx="32">
                  <c:v>6722.1570000000002</c:v>
                </c:pt>
                <c:pt idx="33">
                  <c:v>6937.5039999999999</c:v>
                </c:pt>
                <c:pt idx="34">
                  <c:v>7340.1470000000018</c:v>
                </c:pt>
                <c:pt idx="35">
                  <c:v>7765.1760000000004</c:v>
                </c:pt>
                <c:pt idx="36">
                  <c:v>8224.76</c:v>
                </c:pt>
                <c:pt idx="37">
                  <c:v>8277.6970000000001</c:v>
                </c:pt>
                <c:pt idx="38">
                  <c:v>8118.6780000000008</c:v>
                </c:pt>
              </c:numCache>
            </c:numRef>
          </c:val>
        </c:ser>
        <c:ser>
          <c:idx val="5"/>
          <c:order val="1"/>
          <c:tx>
            <c:strRef>
              <c:f>Chart!$L$6</c:f>
              <c:strCache>
                <c:ptCount val="1"/>
                <c:pt idx="0">
                  <c:v>Oil          </c:v>
                </c:pt>
              </c:strCache>
            </c:strRef>
          </c:tx>
          <c:spPr>
            <a:solidFill>
              <a:schemeClr val="tx2"/>
            </a:solidFill>
            <a:ln w="12700">
              <a:noFill/>
              <a:prstDash val="solid"/>
            </a:ln>
          </c:spPr>
          <c:cat>
            <c:numRef>
              <c:f>Chart!$M$4:$AY$4</c:f>
              <c:numCache>
                <c:formatCode>General</c:formatCode>
                <c:ptCount val="3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</c:numCache>
            </c:numRef>
          </c:cat>
          <c:val>
            <c:numRef>
              <c:f>Chart!$M$6:$AY$6</c:f>
              <c:numCache>
                <c:formatCode>General</c:formatCode>
                <c:ptCount val="39"/>
                <c:pt idx="0">
                  <c:v>1096.876</c:v>
                </c:pt>
                <c:pt idx="1">
                  <c:v>1307.335</c:v>
                </c:pt>
                <c:pt idx="2">
                  <c:v>1508.136</c:v>
                </c:pt>
                <c:pt idx="3">
                  <c:v>1463.0929999999998</c:v>
                </c:pt>
                <c:pt idx="4">
                  <c:v>1447.7139999999999</c:v>
                </c:pt>
                <c:pt idx="5">
                  <c:v>1614.4370000000001</c:v>
                </c:pt>
                <c:pt idx="6">
                  <c:v>1665.9390000000001</c:v>
                </c:pt>
                <c:pt idx="7">
                  <c:v>1741.8509999999999</c:v>
                </c:pt>
                <c:pt idx="8">
                  <c:v>1709.5519999999999</c:v>
                </c:pt>
                <c:pt idx="9">
                  <c:v>1655.797</c:v>
                </c:pt>
                <c:pt idx="10">
                  <c:v>1582.01</c:v>
                </c:pt>
                <c:pt idx="11">
                  <c:v>1445.0829999999999</c:v>
                </c:pt>
                <c:pt idx="12">
                  <c:v>1399.53</c:v>
                </c:pt>
                <c:pt idx="13">
                  <c:v>1332.087</c:v>
                </c:pt>
                <c:pt idx="14">
                  <c:v>1186.8039999999999</c:v>
                </c:pt>
                <c:pt idx="15">
                  <c:v>1208.924</c:v>
                </c:pt>
                <c:pt idx="16">
                  <c:v>1196.24</c:v>
                </c:pt>
                <c:pt idx="17">
                  <c:v>1251.4390000000001</c:v>
                </c:pt>
                <c:pt idx="18">
                  <c:v>1343.5709999999999</c:v>
                </c:pt>
                <c:pt idx="19">
                  <c:v>1337.327</c:v>
                </c:pt>
                <c:pt idx="20">
                  <c:v>1335.0419999999999</c:v>
                </c:pt>
                <c:pt idx="21">
                  <c:v>1310.0999999999999</c:v>
                </c:pt>
                <c:pt idx="22">
                  <c:v>1254.2429999999999</c:v>
                </c:pt>
                <c:pt idx="23">
                  <c:v>1267.3839999999998</c:v>
                </c:pt>
                <c:pt idx="24">
                  <c:v>1245.3339999999998</c:v>
                </c:pt>
                <c:pt idx="25">
                  <c:v>1240.327</c:v>
                </c:pt>
                <c:pt idx="26">
                  <c:v>1243.7449999999999</c:v>
                </c:pt>
                <c:pt idx="27">
                  <c:v>1280.3799999999999</c:v>
                </c:pt>
                <c:pt idx="28">
                  <c:v>1245.9549999999999</c:v>
                </c:pt>
                <c:pt idx="29">
                  <c:v>1213.646</c:v>
                </c:pt>
                <c:pt idx="30">
                  <c:v>1168.556</c:v>
                </c:pt>
                <c:pt idx="31">
                  <c:v>1170.6759999999999</c:v>
                </c:pt>
                <c:pt idx="32">
                  <c:v>1159.279</c:v>
                </c:pt>
                <c:pt idx="33">
                  <c:v>1187.6779999999999</c:v>
                </c:pt>
                <c:pt idx="34">
                  <c:v>1181.106</c:v>
                </c:pt>
                <c:pt idx="35">
                  <c:v>1101.5989999999999</c:v>
                </c:pt>
                <c:pt idx="36">
                  <c:v>1152.356</c:v>
                </c:pt>
                <c:pt idx="37">
                  <c:v>1102.95</c:v>
                </c:pt>
                <c:pt idx="38">
                  <c:v>1026.6599999999999</c:v>
                </c:pt>
              </c:numCache>
            </c:numRef>
          </c:val>
        </c:ser>
        <c:ser>
          <c:idx val="6"/>
          <c:order val="2"/>
          <c:tx>
            <c:strRef>
              <c:f>Chart!$L$7</c:f>
              <c:strCache>
                <c:ptCount val="1"/>
                <c:pt idx="0">
                  <c:v>Natural gas 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12700">
              <a:noFill/>
              <a:prstDash val="solid"/>
            </a:ln>
          </c:spPr>
          <c:cat>
            <c:numRef>
              <c:f>Chart!$M$4:$AY$4</c:f>
              <c:numCache>
                <c:formatCode>General</c:formatCode>
                <c:ptCount val="3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</c:numCache>
            </c:numRef>
          </c:cat>
          <c:val>
            <c:numRef>
              <c:f>Chart!$M$7:$AY$7</c:f>
              <c:numCache>
                <c:formatCode>General</c:formatCode>
                <c:ptCount val="39"/>
                <c:pt idx="0">
                  <c:v>695.45299999999747</c:v>
                </c:pt>
                <c:pt idx="1">
                  <c:v>735.58900000000051</c:v>
                </c:pt>
                <c:pt idx="2">
                  <c:v>741.82599999999798</c:v>
                </c:pt>
                <c:pt idx="3">
                  <c:v>779.94699999999796</c:v>
                </c:pt>
                <c:pt idx="4">
                  <c:v>803.76699999999948</c:v>
                </c:pt>
                <c:pt idx="5">
                  <c:v>824.79200000000003</c:v>
                </c:pt>
                <c:pt idx="6">
                  <c:v>855.87199999999996</c:v>
                </c:pt>
                <c:pt idx="7">
                  <c:v>885.72</c:v>
                </c:pt>
                <c:pt idx="8">
                  <c:v>959.35899999999947</c:v>
                </c:pt>
                <c:pt idx="9">
                  <c:v>996.76300000000003</c:v>
                </c:pt>
                <c:pt idx="10">
                  <c:v>1025.8869999999999</c:v>
                </c:pt>
                <c:pt idx="11">
                  <c:v>1050.3739999999998</c:v>
                </c:pt>
                <c:pt idx="12">
                  <c:v>1078.2049999999999</c:v>
                </c:pt>
                <c:pt idx="13">
                  <c:v>1204.941</c:v>
                </c:pt>
                <c:pt idx="14">
                  <c:v>1247.4160000000011</c:v>
                </c:pt>
                <c:pt idx="15">
                  <c:v>1266.979</c:v>
                </c:pt>
                <c:pt idx="16">
                  <c:v>1369.9680000000001</c:v>
                </c:pt>
                <c:pt idx="17">
                  <c:v>1406.252</c:v>
                </c:pt>
                <c:pt idx="18">
                  <c:v>1599.85</c:v>
                </c:pt>
                <c:pt idx="19">
                  <c:v>1727.1799999999998</c:v>
                </c:pt>
                <c:pt idx="20">
                  <c:v>1757.288</c:v>
                </c:pt>
                <c:pt idx="21">
                  <c:v>1772.6129999999998</c:v>
                </c:pt>
                <c:pt idx="22">
                  <c:v>1820.6559999999999</c:v>
                </c:pt>
                <c:pt idx="23">
                  <c:v>1893.5889999999999</c:v>
                </c:pt>
                <c:pt idx="24">
                  <c:v>1995.0239999999999</c:v>
                </c:pt>
                <c:pt idx="25">
                  <c:v>2062.308</c:v>
                </c:pt>
                <c:pt idx="26">
                  <c:v>2202.3960000000002</c:v>
                </c:pt>
                <c:pt idx="27">
                  <c:v>2341.4180000000001</c:v>
                </c:pt>
                <c:pt idx="28">
                  <c:v>2541.8740000000012</c:v>
                </c:pt>
                <c:pt idx="29">
                  <c:v>2716.0340000000001</c:v>
                </c:pt>
                <c:pt idx="30">
                  <c:v>2865.1659999999997</c:v>
                </c:pt>
                <c:pt idx="31">
                  <c:v>3065.127</c:v>
                </c:pt>
                <c:pt idx="32">
                  <c:v>3218.96</c:v>
                </c:pt>
                <c:pt idx="33">
                  <c:v>3452.18</c:v>
                </c:pt>
                <c:pt idx="34">
                  <c:v>3628.9110000000114</c:v>
                </c:pt>
                <c:pt idx="35">
                  <c:v>3820.9360000000001</c:v>
                </c:pt>
                <c:pt idx="36">
                  <c:v>4125.1200000000044</c:v>
                </c:pt>
                <c:pt idx="37">
                  <c:v>4280.6820000000034</c:v>
                </c:pt>
                <c:pt idx="38">
                  <c:v>4299.4839999999995</c:v>
                </c:pt>
              </c:numCache>
            </c:numRef>
          </c:val>
        </c:ser>
        <c:ser>
          <c:idx val="7"/>
          <c:order val="3"/>
          <c:tx>
            <c:strRef>
              <c:f>Chart!$L$8</c:f>
              <c:strCache>
                <c:ptCount val="1"/>
                <c:pt idx="0">
                  <c:v>Nuclear      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 w="12700">
              <a:noFill/>
              <a:prstDash val="solid"/>
            </a:ln>
          </c:spPr>
          <c:cat>
            <c:numRef>
              <c:f>Chart!$M$4:$AY$4</c:f>
              <c:numCache>
                <c:formatCode>General</c:formatCode>
                <c:ptCount val="3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</c:numCache>
            </c:numRef>
          </c:cat>
          <c:val>
            <c:numRef>
              <c:f>Chart!$M$8:$AY$8</c:f>
              <c:numCache>
                <c:formatCode>General</c:formatCode>
                <c:ptCount val="39"/>
                <c:pt idx="0">
                  <c:v>111.087</c:v>
                </c:pt>
                <c:pt idx="1">
                  <c:v>152.47499999999999</c:v>
                </c:pt>
                <c:pt idx="2">
                  <c:v>203.196</c:v>
                </c:pt>
                <c:pt idx="3">
                  <c:v>272.71099999999899</c:v>
                </c:pt>
                <c:pt idx="4">
                  <c:v>383.613</c:v>
                </c:pt>
                <c:pt idx="5">
                  <c:v>440.59799999999899</c:v>
                </c:pt>
                <c:pt idx="6">
                  <c:v>536.94199999999796</c:v>
                </c:pt>
                <c:pt idx="7">
                  <c:v>625.99199999999996</c:v>
                </c:pt>
                <c:pt idx="8">
                  <c:v>648.75300000000004</c:v>
                </c:pt>
                <c:pt idx="9">
                  <c:v>713.375</c:v>
                </c:pt>
                <c:pt idx="10">
                  <c:v>842.31</c:v>
                </c:pt>
                <c:pt idx="11">
                  <c:v>909.96799999999746</c:v>
                </c:pt>
                <c:pt idx="12">
                  <c:v>1035.1289999999999</c:v>
                </c:pt>
                <c:pt idx="13">
                  <c:v>1255.3439999999998</c:v>
                </c:pt>
                <c:pt idx="14">
                  <c:v>1492.098</c:v>
                </c:pt>
                <c:pt idx="15">
                  <c:v>1601.3309999999999</c:v>
                </c:pt>
                <c:pt idx="16">
                  <c:v>1737.8050000000001</c:v>
                </c:pt>
                <c:pt idx="17">
                  <c:v>1891.249</c:v>
                </c:pt>
                <c:pt idx="18">
                  <c:v>1939.0889999999999</c:v>
                </c:pt>
                <c:pt idx="19">
                  <c:v>2012.902</c:v>
                </c:pt>
                <c:pt idx="20">
                  <c:v>2105.7869999999875</c:v>
                </c:pt>
                <c:pt idx="21">
                  <c:v>2123.6879999999987</c:v>
                </c:pt>
                <c:pt idx="22">
                  <c:v>2190.502</c:v>
                </c:pt>
                <c:pt idx="23">
                  <c:v>2242.2979999999998</c:v>
                </c:pt>
                <c:pt idx="24">
                  <c:v>2331.9510000000114</c:v>
                </c:pt>
                <c:pt idx="25">
                  <c:v>2417.1959999999999</c:v>
                </c:pt>
                <c:pt idx="26">
                  <c:v>2393.1010000000001</c:v>
                </c:pt>
                <c:pt idx="27">
                  <c:v>2445.21</c:v>
                </c:pt>
                <c:pt idx="28">
                  <c:v>2531.1479999999997</c:v>
                </c:pt>
                <c:pt idx="29">
                  <c:v>2590.623</c:v>
                </c:pt>
                <c:pt idx="30">
                  <c:v>2637.6849999999886</c:v>
                </c:pt>
                <c:pt idx="31">
                  <c:v>2660.7779999999998</c:v>
                </c:pt>
                <c:pt idx="32">
                  <c:v>2635.3490000000002</c:v>
                </c:pt>
                <c:pt idx="33">
                  <c:v>2738.0120000000002</c:v>
                </c:pt>
                <c:pt idx="34">
                  <c:v>2767.9520000000002</c:v>
                </c:pt>
                <c:pt idx="35">
                  <c:v>2791.4710000000105</c:v>
                </c:pt>
                <c:pt idx="36">
                  <c:v>2719.239</c:v>
                </c:pt>
                <c:pt idx="37">
                  <c:v>2730.8020000000001</c:v>
                </c:pt>
                <c:pt idx="38">
                  <c:v>2696.7649999999876</c:v>
                </c:pt>
              </c:numCache>
            </c:numRef>
          </c:val>
        </c:ser>
        <c:ser>
          <c:idx val="4"/>
          <c:order val="4"/>
          <c:tx>
            <c:strRef>
              <c:f>Chart!$L$9</c:f>
              <c:strCache>
                <c:ptCount val="1"/>
                <c:pt idx="0">
                  <c:v>Hydro        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 w="12700">
              <a:noFill/>
              <a:prstDash val="solid"/>
            </a:ln>
          </c:spPr>
          <c:cat>
            <c:numRef>
              <c:f>Chart!$M$4:$AY$4</c:f>
              <c:numCache>
                <c:formatCode>General</c:formatCode>
                <c:ptCount val="3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</c:numCache>
            </c:numRef>
          </c:cat>
          <c:val>
            <c:numRef>
              <c:f>Chart!$M$9:$AY$9</c:f>
              <c:numCache>
                <c:formatCode>General</c:formatCode>
                <c:ptCount val="39"/>
                <c:pt idx="0">
                  <c:v>1203.3339999999998</c:v>
                </c:pt>
                <c:pt idx="1">
                  <c:v>1266</c:v>
                </c:pt>
                <c:pt idx="2">
                  <c:v>1281.2449999999999</c:v>
                </c:pt>
                <c:pt idx="3">
                  <c:v>1420.6439999999998</c:v>
                </c:pt>
                <c:pt idx="4">
                  <c:v>1443.7080000000001</c:v>
                </c:pt>
                <c:pt idx="5">
                  <c:v>1431.886</c:v>
                </c:pt>
                <c:pt idx="6">
                  <c:v>1479.6989999999998</c:v>
                </c:pt>
                <c:pt idx="7">
                  <c:v>1599.645</c:v>
                </c:pt>
                <c:pt idx="8">
                  <c:v>1683.489</c:v>
                </c:pt>
                <c:pt idx="9">
                  <c:v>1716.8589999999999</c:v>
                </c:pt>
                <c:pt idx="10">
                  <c:v>1757.9580000000001</c:v>
                </c:pt>
                <c:pt idx="11">
                  <c:v>1798.5709999999999</c:v>
                </c:pt>
                <c:pt idx="12">
                  <c:v>1878.8619999999999</c:v>
                </c:pt>
                <c:pt idx="13">
                  <c:v>1941.9549999999999</c:v>
                </c:pt>
                <c:pt idx="14">
                  <c:v>1973.1279999999999</c:v>
                </c:pt>
                <c:pt idx="15">
                  <c:v>2008.645</c:v>
                </c:pt>
                <c:pt idx="16">
                  <c:v>2014.778</c:v>
                </c:pt>
                <c:pt idx="17">
                  <c:v>2083.9470000000001</c:v>
                </c:pt>
                <c:pt idx="18">
                  <c:v>2071.1770000000001</c:v>
                </c:pt>
                <c:pt idx="19">
                  <c:v>2143.5630000000001</c:v>
                </c:pt>
                <c:pt idx="20">
                  <c:v>2212.1950000000002</c:v>
                </c:pt>
                <c:pt idx="21">
                  <c:v>2210.7279999999987</c:v>
                </c:pt>
                <c:pt idx="22">
                  <c:v>2340.0839999999998</c:v>
                </c:pt>
                <c:pt idx="23">
                  <c:v>2360.2019999999998</c:v>
                </c:pt>
                <c:pt idx="24">
                  <c:v>2479.7910000000002</c:v>
                </c:pt>
                <c:pt idx="25">
                  <c:v>2514.2429999999886</c:v>
                </c:pt>
                <c:pt idx="26">
                  <c:v>2545.308</c:v>
                </c:pt>
                <c:pt idx="27">
                  <c:v>2555.42</c:v>
                </c:pt>
                <c:pt idx="28">
                  <c:v>2562.261</c:v>
                </c:pt>
                <c:pt idx="29">
                  <c:v>2619.8720000000012</c:v>
                </c:pt>
                <c:pt idx="30">
                  <c:v>2559.4569999999999</c:v>
                </c:pt>
                <c:pt idx="31">
                  <c:v>2626.7879999999896</c:v>
                </c:pt>
                <c:pt idx="32">
                  <c:v>2640.4659999999999</c:v>
                </c:pt>
                <c:pt idx="33">
                  <c:v>2810.116</c:v>
                </c:pt>
                <c:pt idx="34">
                  <c:v>2931.9710000000105</c:v>
                </c:pt>
                <c:pt idx="35">
                  <c:v>3036.6590000000001</c:v>
                </c:pt>
                <c:pt idx="36">
                  <c:v>3076.0349999999999</c:v>
                </c:pt>
                <c:pt idx="37">
                  <c:v>3200.7799999999997</c:v>
                </c:pt>
                <c:pt idx="38">
                  <c:v>3251.6750000000002</c:v>
                </c:pt>
              </c:numCache>
            </c:numRef>
          </c:val>
        </c:ser>
        <c:ser>
          <c:idx val="1"/>
          <c:order val="5"/>
          <c:tx>
            <c:strRef>
              <c:f>Chart!$L$10</c:f>
              <c:strCache>
                <c:ptCount val="1"/>
                <c:pt idx="0">
                  <c:v>Other        </c:v>
                </c:pt>
              </c:strCache>
            </c:strRef>
          </c:tx>
          <c:spPr>
            <a:solidFill>
              <a:srgbClr val="92D050"/>
            </a:solidFill>
            <a:ln w="12700">
              <a:noFill/>
              <a:prstDash val="solid"/>
            </a:ln>
          </c:spPr>
          <c:cat>
            <c:numRef>
              <c:f>Chart!$M$4:$AY$4</c:f>
              <c:numCache>
                <c:formatCode>General</c:formatCode>
                <c:ptCount val="39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</c:numCache>
            </c:numRef>
          </c:cat>
          <c:val>
            <c:numRef>
              <c:f>Chart!$M$10:$AY$10</c:f>
              <c:numCache>
                <c:formatCode>General</c:formatCode>
                <c:ptCount val="39"/>
                <c:pt idx="0">
                  <c:v>36.069000000000003</c:v>
                </c:pt>
                <c:pt idx="1">
                  <c:v>37.013999999999996</c:v>
                </c:pt>
                <c:pt idx="2">
                  <c:v>39.197000000000003</c:v>
                </c:pt>
                <c:pt idx="3">
                  <c:v>40.373999999999995</c:v>
                </c:pt>
                <c:pt idx="4">
                  <c:v>44.36</c:v>
                </c:pt>
                <c:pt idx="5">
                  <c:v>47.696000000000012</c:v>
                </c:pt>
                <c:pt idx="6">
                  <c:v>48.922000000000011</c:v>
                </c:pt>
                <c:pt idx="7">
                  <c:v>49.731000000000002</c:v>
                </c:pt>
                <c:pt idx="8">
                  <c:v>53.379999999999995</c:v>
                </c:pt>
                <c:pt idx="9">
                  <c:v>58.818999999999996</c:v>
                </c:pt>
                <c:pt idx="10">
                  <c:v>61.161000000000001</c:v>
                </c:pt>
                <c:pt idx="11">
                  <c:v>69.477000000000004</c:v>
                </c:pt>
                <c:pt idx="12">
                  <c:v>72.638999999999982</c:v>
                </c:pt>
                <c:pt idx="13">
                  <c:v>77.251999999999995</c:v>
                </c:pt>
                <c:pt idx="14">
                  <c:v>80.456000000000003</c:v>
                </c:pt>
                <c:pt idx="15">
                  <c:v>84.863</c:v>
                </c:pt>
                <c:pt idx="16">
                  <c:v>87.563000000000002</c:v>
                </c:pt>
                <c:pt idx="17">
                  <c:v>90.959000000000003</c:v>
                </c:pt>
                <c:pt idx="18">
                  <c:v>153.54599999999999</c:v>
                </c:pt>
                <c:pt idx="19">
                  <c:v>172.76499999999999</c:v>
                </c:pt>
                <c:pt idx="20">
                  <c:v>146.61699999999999</c:v>
                </c:pt>
                <c:pt idx="21">
                  <c:v>164.137</c:v>
                </c:pt>
                <c:pt idx="22">
                  <c:v>163.84700000000001</c:v>
                </c:pt>
                <c:pt idx="23">
                  <c:v>174.19800000000001</c:v>
                </c:pt>
                <c:pt idx="24">
                  <c:v>182.74799999999999</c:v>
                </c:pt>
                <c:pt idx="25">
                  <c:v>190.68800000000007</c:v>
                </c:pt>
                <c:pt idx="26">
                  <c:v>202.01</c:v>
                </c:pt>
                <c:pt idx="27">
                  <c:v>214.44200000000001</c:v>
                </c:pt>
                <c:pt idx="28">
                  <c:v>232.67499999999998</c:v>
                </c:pt>
                <c:pt idx="29">
                  <c:v>257.28999999999894</c:v>
                </c:pt>
                <c:pt idx="30">
                  <c:v>268.608</c:v>
                </c:pt>
                <c:pt idx="31">
                  <c:v>301.0269999999984</c:v>
                </c:pt>
                <c:pt idx="32">
                  <c:v>324.9889999999981</c:v>
                </c:pt>
                <c:pt idx="33">
                  <c:v>365.43699999999785</c:v>
                </c:pt>
                <c:pt idx="34">
                  <c:v>406.31900000000002</c:v>
                </c:pt>
                <c:pt idx="35">
                  <c:v>444.80599999999993</c:v>
                </c:pt>
                <c:pt idx="36">
                  <c:v>504.14699999999999</c:v>
                </c:pt>
                <c:pt idx="37">
                  <c:v>571.05799999999749</c:v>
                </c:pt>
                <c:pt idx="38">
                  <c:v>659.57299999999998</c:v>
                </c:pt>
              </c:numCache>
            </c:numRef>
          </c:val>
        </c:ser>
        <c:axId val="97766016"/>
        <c:axId val="102904192"/>
      </c:areaChart>
      <c:catAx>
        <c:axId val="97766016"/>
        <c:scaling>
          <c:orientation val="minMax"/>
        </c:scaling>
        <c:delete val="1"/>
        <c:axPos val="b"/>
        <c:majorGridlines>
          <c:spPr>
            <a:ln w="952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tickLblPos val="none"/>
        <c:crossAx val="102904192"/>
        <c:crosses val="autoZero"/>
        <c:auto val="1"/>
        <c:lblAlgn val="ctr"/>
        <c:lblOffset val="0"/>
        <c:tickLblSkip val="1"/>
        <c:tickMarkSkip val="1"/>
      </c:catAx>
      <c:valAx>
        <c:axId val="102904192"/>
        <c:scaling>
          <c:orientation val="minMax"/>
          <c:max val="25000"/>
        </c:scaling>
        <c:delete val="1"/>
        <c:axPos val="l"/>
        <c:majorGridlines>
          <c:spPr>
            <a:ln w="9525">
              <a:solidFill>
                <a:srgbClr val="FFFFFF"/>
              </a:solidFill>
              <a:prstDash val="solid"/>
            </a:ln>
          </c:spPr>
        </c:majorGridlines>
        <c:numFmt formatCode="#\ ##0" sourceLinked="0"/>
        <c:tickLblPos val="none"/>
        <c:crossAx val="97766016"/>
        <c:crosses val="autoZero"/>
        <c:crossBetween val="midCat"/>
        <c:majorUnit val="5000"/>
      </c:valAx>
      <c:spPr>
        <a:solidFill>
          <a:srgbClr val="EAEAEA"/>
        </a:solidFill>
        <a:ln w="12700">
          <a:noFill/>
          <a:prstDash val="solid"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5"/>
  <c:userShapes r:id="rId6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14461235614778944"/>
          <c:y val="0.32856614173228466"/>
          <c:w val="0.70110909213271555"/>
          <c:h val="0.483350131233595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spPr>
              <a:solidFill>
                <a:schemeClr val="tx2"/>
              </a:solidFill>
            </c:spPr>
          </c:dPt>
          <c:dPt>
            <c:idx val="3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4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3761904761904761"/>
                  <c:y val="3.430238983284984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4.1010498687664041E-3"/>
                  <c:y val="-5.521372328458942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4.7565616797900188E-2"/>
                  <c:y val="-3.544412211631459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3.7365329333833269E-2"/>
                  <c:y val="-1.6601049868766517E-3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3055938320209974E-2"/>
                  <c:y val="-7.119722534683202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0.10481922572178477"/>
                  <c:y val="0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Hydro</c:v>
                </c:pt>
                <c:pt idx="1">
                  <c:v>Coal and Peat</c:v>
                </c:pt>
                <c:pt idx="2">
                  <c:v>Oil</c:v>
                </c:pt>
                <c:pt idx="3">
                  <c:v>Gas</c:v>
                </c:pt>
                <c:pt idx="4">
                  <c:v>Nuclear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16.2</c:v>
                </c:pt>
                <c:pt idx="1">
                  <c:v>40.5</c:v>
                </c:pt>
                <c:pt idx="2">
                  <c:v>5.0999999999999996</c:v>
                </c:pt>
                <c:pt idx="3">
                  <c:v>21.4</c:v>
                </c:pt>
                <c:pt idx="4">
                  <c:v>13.4</c:v>
                </c:pt>
                <c:pt idx="5">
                  <c:v>3.3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5"/>
  <c:userShapes r:id="rId6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rotY val="150"/>
      <c:perspective val="30"/>
    </c:view3D>
    <c:plotArea>
      <c:layout>
        <c:manualLayout>
          <c:layoutTarget val="inner"/>
          <c:xMode val="edge"/>
          <c:yMode val="edge"/>
          <c:x val="0.10615079365079365"/>
          <c:y val="0.3028398183803675"/>
          <c:w val="0.75992063492063655"/>
          <c:h val="0.585962699005687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Rest of world</c:v>
                </c:pt>
                <c:pt idx="1">
                  <c:v>Africa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World – Hydroelectricity generation – Country wise</a:t>
            </a:r>
            <a:endParaRPr lang="en-US" sz="1400" b="1" dirty="0"/>
          </a:p>
        </c:rich>
      </c:tx>
      <c:layout>
        <c:manualLayout>
          <c:xMode val="edge"/>
          <c:yMode val="edge"/>
          <c:x val="0.10903345415156454"/>
          <c:y val="0.90094763617510976"/>
        </c:manualLayout>
      </c:layout>
    </c:title>
    <c:view3D>
      <c:rotX val="50"/>
      <c:perspective val="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9548642485263234E-2"/>
          <c:y val="2.5436149185055636E-2"/>
          <c:w val="0.93998125234345908"/>
          <c:h val="0.97456368879815947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spPr>
              <a:solidFill>
                <a:srgbClr val="9DD4D5"/>
              </a:solidFill>
            </c:spPr>
          </c:dPt>
          <c:dPt>
            <c:idx val="5"/>
            <c:spPr>
              <a:solidFill>
                <a:srgbClr val="8BE7B0"/>
              </a:solidFill>
            </c:spPr>
          </c:dPt>
          <c:dPt>
            <c:idx val="7"/>
            <c:spPr>
              <a:solidFill>
                <a:srgbClr val="90E2CE"/>
              </a:solidFill>
            </c:spPr>
          </c:dPt>
          <c:dPt>
            <c:idx val="8"/>
            <c:spPr>
              <a:solidFill>
                <a:srgbClr val="2DB976"/>
              </a:solidFill>
            </c:spPr>
          </c:dPt>
          <c:dPt>
            <c:idx val="9"/>
            <c:spPr>
              <a:solidFill>
                <a:srgbClr val="FFFF99"/>
              </a:solidFill>
            </c:spPr>
          </c:dPt>
          <c:dPt>
            <c:idx val="1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6.623781730080941E-2"/>
                  <c:y val="0.1670863349528119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China </a:t>
                    </a:r>
                  </a:p>
                  <a:p>
                    <a:r>
                      <a:rPr lang="en-US" sz="1400" b="1" dirty="0"/>
                      <a:t>694</a:t>
                    </a:r>
                  </a:p>
                </c:rich>
              </c:tx>
              <c:dLblPos val="bestFit"/>
            </c:dLbl>
            <c:dLbl>
              <c:idx val="1"/>
              <c:layout>
                <c:manualLayout>
                  <c:x val="-8.0213828166584206E-2"/>
                  <c:y val="-7.456748757469167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Brazil </a:t>
                    </a:r>
                  </a:p>
                  <a:p>
                    <a:r>
                      <a:rPr lang="en-US" sz="1400" b="1"/>
                      <a:t>430</a:t>
                    </a:r>
                  </a:p>
                </c:rich>
              </c:tx>
              <c:dLblPos val="bestFit"/>
            </c:dLbl>
            <c:dLbl>
              <c:idx val="2"/>
              <c:layout>
                <c:manualLayout>
                  <c:x val="-6.4098617917515893E-2"/>
                  <c:y val="-0.135650304350254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Canada </a:t>
                    </a:r>
                  </a:p>
                  <a:p>
                    <a:r>
                      <a:rPr lang="en-US" sz="1400" b="1"/>
                      <a:t>377</a:t>
                    </a:r>
                  </a:p>
                </c:rich>
              </c:tx>
              <c:dLblPos val="bestFit"/>
            </c:dLbl>
            <c:dLbl>
              <c:idx val="3"/>
              <c:layout>
                <c:manualLayout>
                  <c:x val="-6.9424655251427034E-2"/>
                  <c:y val="-0.2033663847574617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United </a:t>
                    </a:r>
                  </a:p>
                  <a:p>
                    <a:r>
                      <a:rPr lang="en-US" sz="1400" b="1"/>
                      <a:t>States </a:t>
                    </a:r>
                  </a:p>
                  <a:p>
                    <a:r>
                      <a:rPr lang="en-US" sz="1400" b="1"/>
                      <a:t>328</a:t>
                    </a:r>
                  </a:p>
                </c:rich>
              </c:tx>
              <c:dLblPos val="bestFit"/>
            </c:dLbl>
            <c:dLbl>
              <c:idx val="4"/>
              <c:layout>
                <c:manualLayout>
                  <c:x val="5.8131347711970767E-2"/>
                  <c:y val="2.214094488188985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Russia </a:t>
                    </a:r>
                  </a:p>
                  <a:p>
                    <a:r>
                      <a:rPr lang="en-US" sz="1400" b="1"/>
                      <a:t>165</a:t>
                    </a:r>
                  </a:p>
                </c:rich>
              </c:tx>
              <c:dLblPos val="bestFit"/>
            </c:dLbl>
            <c:dLbl>
              <c:idx val="5"/>
              <c:layout>
                <c:manualLayout>
                  <c:x val="4.9737532808399121E-3"/>
                  <c:y val="-2.55144032921810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India </a:t>
                    </a:r>
                  </a:p>
                  <a:p>
                    <a:r>
                      <a:rPr lang="en-US" sz="1400" b="1"/>
                      <a:t>132</a:t>
                    </a:r>
                  </a:p>
                </c:rich>
              </c:tx>
              <c:dLblPos val="bestFit"/>
            </c:dLbl>
            <c:dLbl>
              <c:idx val="6"/>
              <c:layout>
                <c:manualLayout>
                  <c:x val="-6.4657080908364722E-2"/>
                  <c:y val="6.912362204724448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Norway </a:t>
                    </a:r>
                  </a:p>
                  <a:p>
                    <a:r>
                      <a:rPr lang="en-US" sz="1400" b="1"/>
                      <a:t>122</a:t>
                    </a:r>
                  </a:p>
                </c:rich>
              </c:tx>
              <c:dLblPos val="bestFit"/>
            </c:dLbl>
            <c:dLbl>
              <c:idx val="7"/>
              <c:layout>
                <c:manualLayout>
                  <c:x val="-1.2752428089251085E-2"/>
                  <c:y val="2.439440529106484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Japan </a:t>
                    </a:r>
                  </a:p>
                  <a:p>
                    <a:r>
                      <a:rPr lang="en-US" sz="1400" b="1" dirty="0"/>
                      <a:t>85</a:t>
                    </a:r>
                  </a:p>
                </c:rich>
              </c:tx>
              <c:dLblPos val="bestFit"/>
            </c:dLbl>
            <c:dLbl>
              <c:idx val="8"/>
              <c:layout>
                <c:manualLayout>
                  <c:x val="-3.3624614857925381E-2"/>
                  <c:y val="-5.3296587926509546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Venezuela </a:t>
                    </a:r>
                  </a:p>
                  <a:p>
                    <a:r>
                      <a:rPr lang="en-US" sz="1400" b="1"/>
                      <a:t>84</a:t>
                    </a:r>
                  </a:p>
                </c:rich>
              </c:tx>
              <c:dLblPos val="bestFit"/>
            </c:dLbl>
            <c:dLbl>
              <c:idx val="9"/>
              <c:layout>
                <c:manualLayout>
                  <c:x val="-1.2091464110464453E-2"/>
                  <c:y val="-4.91866141732288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Sweden </a:t>
                    </a:r>
                  </a:p>
                  <a:p>
                    <a:r>
                      <a:rPr lang="en-US" sz="1400" b="1"/>
                      <a:t>66</a:t>
                    </a:r>
                  </a:p>
                </c:rich>
              </c:tx>
              <c:dLblPos val="bestFit"/>
            </c:dLbl>
            <c:dLbl>
              <c:idx val="10"/>
              <c:layout>
                <c:manualLayout>
                  <c:x val="6.9850136739900523E-2"/>
                  <c:y val="0.127108951806556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Other </a:t>
                    </a:r>
                  </a:p>
                  <a:p>
                    <a:r>
                      <a:rPr lang="en-US" sz="1400" b="1"/>
                      <a:t>1,016</a:t>
                    </a:r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Lit>
              <c:ptCount val="11"/>
              <c:pt idx="0">
                <c:v>China</c:v>
              </c:pt>
              <c:pt idx="1">
                <c:v>Brazil</c:v>
              </c:pt>
              <c:pt idx="2">
                <c:v>Canada</c:v>
              </c:pt>
              <c:pt idx="3">
                <c:v>United States</c:v>
              </c:pt>
              <c:pt idx="4">
                <c:v>Russia</c:v>
              </c:pt>
              <c:pt idx="5">
                <c:v>India</c:v>
              </c:pt>
              <c:pt idx="6">
                <c:v>Norway</c:v>
              </c:pt>
              <c:pt idx="7">
                <c:v>Japan</c:v>
              </c:pt>
              <c:pt idx="8">
                <c:v>Venezuela</c:v>
              </c:pt>
              <c:pt idx="9">
                <c:v>Sweden</c:v>
              </c:pt>
              <c:pt idx="10">
                <c:v>Other</c:v>
              </c:pt>
            </c:strLit>
          </c:cat>
          <c:val>
            <c:numLit>
              <c:formatCode>General</c:formatCode>
              <c:ptCount val="11"/>
              <c:pt idx="0">
                <c:v>694.03999999999701</c:v>
              </c:pt>
              <c:pt idx="1">
                <c:v>429.60875223444401</c:v>
              </c:pt>
              <c:pt idx="2">
                <c:v>376.54386969696577</c:v>
              </c:pt>
              <c:pt idx="3">
                <c:v>328.35757575756969</c:v>
              </c:pt>
              <c:pt idx="4">
                <c:v>164.93173969475134</c:v>
              </c:pt>
              <c:pt idx="5">
                <c:v>131.633209999999</c:v>
              </c:pt>
              <c:pt idx="6">
                <c:v>122.07934199999895</c:v>
              </c:pt>
              <c:pt idx="7">
                <c:v>84.845999999999606</c:v>
              </c:pt>
              <c:pt idx="8">
                <c:v>83.669999999999604</c:v>
              </c:pt>
              <c:pt idx="9">
                <c:v>66.4515151515143</c:v>
              </c:pt>
              <c:pt idx="10">
                <c:v>1015.692448571894</c:v>
              </c:pt>
            </c:numLit>
          </c:val>
        </c:ser>
      </c:pie3DChart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HYDROPOWER</a:t>
            </a:r>
            <a:r>
              <a:rPr lang="en-US" baseline="0"/>
              <a:t> POTENTIAL BY CONTINENT</a:t>
            </a:r>
            <a:endParaRPr lang="en-US"/>
          </a:p>
        </c:rich>
      </c:tx>
      <c:layout>
        <c:manualLayout>
          <c:xMode val="edge"/>
          <c:yMode val="edge"/>
          <c:x val="0.16051922857468903"/>
          <c:y val="5.4054054054054092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ECONOMIC POTENTIAL</c:v>
          </c:tx>
          <c:cat>
            <c:strRef>
              <c:f>Sheet1!$D$7:$D$12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AUSTRALIA</c:v>
                </c:pt>
                <c:pt idx="3">
                  <c:v>EUROPE</c:v>
                </c:pt>
                <c:pt idx="4">
                  <c:v>NORTH &amp; CENTRAL AMERICA</c:v>
                </c:pt>
                <c:pt idx="5">
                  <c:v>SOUTH AMERICA</c:v>
                </c:pt>
              </c:strCache>
            </c:strRef>
          </c:cat>
          <c:val>
            <c:numRef>
              <c:f>Sheet1!$F$7:$F$12</c:f>
              <c:numCache>
                <c:formatCode>General</c:formatCode>
                <c:ptCount val="6"/>
                <c:pt idx="0">
                  <c:v>1800</c:v>
                </c:pt>
                <c:pt idx="1">
                  <c:v>7000</c:v>
                </c:pt>
                <c:pt idx="2">
                  <c:v>900</c:v>
                </c:pt>
                <c:pt idx="3">
                  <c:v>1200</c:v>
                </c:pt>
                <c:pt idx="4">
                  <c:v>1800</c:v>
                </c:pt>
                <c:pt idx="5">
                  <c:v>3000</c:v>
                </c:pt>
              </c:numCache>
            </c:numRef>
          </c:val>
        </c:ser>
        <c:ser>
          <c:idx val="1"/>
          <c:order val="1"/>
          <c:tx>
            <c:v>TECHNICAL POTENTIAL</c:v>
          </c:tx>
          <c:cat>
            <c:strRef>
              <c:f>Sheet1!$D$7:$D$12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AUSTRALIA</c:v>
                </c:pt>
                <c:pt idx="3">
                  <c:v>EUROPE</c:v>
                </c:pt>
                <c:pt idx="4">
                  <c:v>NORTH &amp; CENTRAL AMERICA</c:v>
                </c:pt>
                <c:pt idx="5">
                  <c:v>SOUTH AMERICA</c:v>
                </c:pt>
              </c:strCache>
            </c:strRef>
          </c:cat>
          <c:val>
            <c:numRef>
              <c:f>Sheet1!$G$7:$G$12</c:f>
              <c:numCache>
                <c:formatCode>General</c:formatCode>
                <c:ptCount val="6"/>
                <c:pt idx="0">
                  <c:v>1000</c:v>
                </c:pt>
                <c:pt idx="1">
                  <c:v>4500</c:v>
                </c:pt>
                <c:pt idx="2">
                  <c:v>700</c:v>
                </c:pt>
                <c:pt idx="3">
                  <c:v>900</c:v>
                </c:pt>
                <c:pt idx="4">
                  <c:v>1000</c:v>
                </c:pt>
                <c:pt idx="5">
                  <c:v>1500</c:v>
                </c:pt>
              </c:numCache>
            </c:numRef>
          </c:val>
        </c:ser>
        <c:ser>
          <c:idx val="2"/>
          <c:order val="2"/>
          <c:tx>
            <c:v>EXPLOITED POTENTIAL</c:v>
          </c:tx>
          <c:cat>
            <c:strRef>
              <c:f>Sheet1!$D$7:$D$12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AUSTRALIA</c:v>
                </c:pt>
                <c:pt idx="3">
                  <c:v>EUROPE</c:v>
                </c:pt>
                <c:pt idx="4">
                  <c:v>NORTH &amp; CENTRAL AMERICA</c:v>
                </c:pt>
                <c:pt idx="5">
                  <c:v>SOUTH AMERICA</c:v>
                </c:pt>
              </c:strCache>
            </c:strRef>
          </c:cat>
          <c:val>
            <c:numRef>
              <c:f>Sheet1!$H$7:$H$12</c:f>
              <c:numCache>
                <c:formatCode>General</c:formatCode>
                <c:ptCount val="6"/>
                <c:pt idx="0">
                  <c:v>200</c:v>
                </c:pt>
                <c:pt idx="1">
                  <c:v>900</c:v>
                </c:pt>
                <c:pt idx="2">
                  <c:v>500</c:v>
                </c:pt>
                <c:pt idx="3">
                  <c:v>700</c:v>
                </c:pt>
                <c:pt idx="4">
                  <c:v>900</c:v>
                </c:pt>
                <c:pt idx="5">
                  <c:v>700</c:v>
                </c:pt>
              </c:numCache>
            </c:numRef>
          </c:val>
        </c:ser>
        <c:shape val="cylinder"/>
        <c:axId val="103139584"/>
        <c:axId val="103285120"/>
        <c:axId val="0"/>
      </c:bar3DChart>
      <c:catAx>
        <c:axId val="103139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r>
                  <a:rPr lang="en-US" sz="1800" dirty="0">
                    <a:solidFill>
                      <a:srgbClr val="FF0000"/>
                    </a:solidFill>
                  </a:rPr>
                  <a:t>CONTINENT</a:t>
                </a:r>
              </a:p>
            </c:rich>
          </c:tx>
          <c:layout/>
        </c:title>
        <c:majorTickMark val="none"/>
        <c:tickLblPos val="nextTo"/>
        <c:txPr>
          <a:bodyPr rot="-5400000" vert="horz"/>
          <a:lstStyle/>
          <a:p>
            <a:pPr>
              <a:defRPr sz="1400" b="1" i="0" baseline="0"/>
            </a:pPr>
            <a:endParaRPr lang="en-US"/>
          </a:p>
        </c:txPr>
        <c:crossAx val="103285120"/>
        <c:crosses val="autoZero"/>
        <c:auto val="1"/>
        <c:lblAlgn val="ctr"/>
        <c:lblOffset val="100"/>
      </c:catAx>
      <c:valAx>
        <c:axId val="103285120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r>
                  <a:rPr lang="en-US" sz="1800">
                    <a:solidFill>
                      <a:srgbClr val="FF0000"/>
                    </a:solidFill>
                  </a:rPr>
                  <a:t>TWH/YEAR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3139584"/>
        <c:crosses val="autoZero"/>
        <c:crossBetween val="between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0.9159</cdr:x>
      <cdr:y>0.15556</cdr:y>
    </cdr:from>
    <cdr:to>
      <cdr:x>1</cdr:x>
      <cdr:y>0.22222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5851" y="533400"/>
          <a:ext cx="743349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 Narrow" pitchFamily="34" charset="0"/>
            </a:rPr>
            <a:t>25 000</a:t>
          </a:r>
          <a:endParaRPr lang="en-US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0.91379</cdr:x>
      <cdr:y>0.24444</cdr:y>
    </cdr:from>
    <cdr:to>
      <cdr:x>1</cdr:x>
      <cdr:y>0.35556</cdr:y>
    </cdr:to>
    <cdr:sp macro="" textlink="">
      <cdr:nvSpPr>
        <cdr:cNvPr id="35" name="TextBox 34"/>
        <cdr:cNvSpPr txBox="1"/>
      </cdr:nvSpPr>
      <cdr:spPr>
        <a:xfrm xmlns:a="http://schemas.openxmlformats.org/drawingml/2006/main">
          <a:off x="8077200" y="838200"/>
          <a:ext cx="762000" cy="381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 Narrow" pitchFamily="34" charset="0"/>
            </a:rPr>
            <a:t>20 000</a:t>
          </a:r>
          <a:endParaRPr lang="en-US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0.91139</cdr:x>
      <cdr:y>0.37778</cdr:y>
    </cdr:from>
    <cdr:to>
      <cdr:x>1</cdr:x>
      <cdr:y>0.51222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8055958" y="1295400"/>
          <a:ext cx="783242" cy="46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en-US" sz="1200" b="1" dirty="0">
              <a:latin typeface="Arial Narrow" pitchFamily="34" charset="0"/>
              <a:ea typeface="+mn-ea"/>
              <a:cs typeface="+mn-cs"/>
            </a:rPr>
            <a:t>1</a:t>
          </a:r>
          <a:r>
            <a:rPr lang="en-US" sz="1200" b="1" dirty="0" smtClean="0">
              <a:latin typeface="Arial Narrow" pitchFamily="34" charset="0"/>
              <a:ea typeface="+mn-ea"/>
              <a:cs typeface="+mn-cs"/>
            </a:rPr>
            <a:t>5 000</a:t>
          </a:r>
          <a:endParaRPr lang="en-US" sz="1200" b="1" dirty="0">
            <a:latin typeface="Arial Narrow" pitchFamily="34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0.91139</cdr:x>
      <cdr:y>0.51087</cdr:y>
    </cdr:from>
    <cdr:to>
      <cdr:x>1</cdr:x>
      <cdr:y>0.64531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5486401" y="1486718"/>
          <a:ext cx="533399" cy="391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 Narrow" pitchFamily="34" charset="0"/>
            </a:rPr>
            <a:t>10 000</a:t>
          </a:r>
          <a:endParaRPr lang="en-US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0.92194</cdr:x>
      <cdr:y>0.6546</cdr:y>
    </cdr:from>
    <cdr:to>
      <cdr:x>0.99789</cdr:x>
      <cdr:y>0.78904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5549900" y="1905000"/>
          <a:ext cx="457199" cy="391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 Narrow" pitchFamily="34" charset="0"/>
            </a:rPr>
            <a:t>5 000</a:t>
          </a:r>
          <a:endParaRPr lang="en-US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0.94017</cdr:x>
      <cdr:y>0.77975</cdr:y>
    </cdr:from>
    <cdr:to>
      <cdr:x>1</cdr:x>
      <cdr:y>0.9142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8382000" y="2209800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latin typeface="Arial Narrow" pitchFamily="34" charset="0"/>
            </a:rPr>
            <a:t>0</a:t>
          </a:r>
          <a:endParaRPr lang="en-US" sz="12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0.10811</cdr:x>
      <cdr:y>0.77358</cdr:y>
    </cdr:from>
    <cdr:to>
      <cdr:x>0.21622</cdr:x>
      <cdr:y>1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914400" y="350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0.10811</cdr:x>
      <cdr:y>0.83019</cdr:y>
    </cdr:from>
    <cdr:to>
      <cdr:x>0.90991</cdr:x>
      <cdr:y>0.92453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914400" y="3352800"/>
          <a:ext cx="6781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1971                                                    2000                                                        2010</a:t>
          </a:r>
          <a:endParaRPr lang="en-U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0.16923</cdr:x>
      <cdr:y>0.76</cdr:y>
    </cdr:from>
    <cdr:to>
      <cdr:x>0.27179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200" y="3590544"/>
          <a:ext cx="507980" cy="896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800" b="1" dirty="0" smtClean="0">
            <a:solidFill>
              <a:srgbClr val="491CF0"/>
            </a:solidFill>
          </a:endParaRPr>
        </a:p>
        <a:p xmlns:a="http://schemas.openxmlformats.org/drawingml/2006/main">
          <a:endParaRPr lang="en-US" sz="1800" b="1" dirty="0">
            <a:solidFill>
              <a:srgbClr val="491CF0"/>
            </a:solidFill>
          </a:endParaRPr>
        </a:p>
        <a:p xmlns:a="http://schemas.openxmlformats.org/drawingml/2006/main">
          <a:r>
            <a:rPr lang="en-US" sz="1800" b="1" dirty="0" smtClean="0">
              <a:solidFill>
                <a:srgbClr val="491CF0"/>
              </a:solidFill>
            </a:rPr>
            <a:t>Over Dependence on</a:t>
          </a:r>
        </a:p>
        <a:p xmlns:a="http://schemas.openxmlformats.org/drawingml/2006/main">
          <a:r>
            <a:rPr lang="en-US" sz="1800" b="1" dirty="0" smtClean="0">
              <a:solidFill>
                <a:srgbClr val="491CF0"/>
              </a:solidFill>
            </a:rPr>
            <a:t> fossil fuel</a:t>
          </a:r>
          <a:endParaRPr lang="en-US" sz="1800" b="1" dirty="0">
            <a:solidFill>
              <a:srgbClr val="491CF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0.60317</cdr:x>
      <cdr:y>0.79012</cdr:y>
    </cdr:from>
    <cdr:to>
      <cdr:x>0.95717</cdr:x>
      <cdr:y>0.93808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600" y="4876800"/>
          <a:ext cx="1699412" cy="913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Total: </a:t>
          </a:r>
        </a:p>
        <a:p xmlns:a="http://schemas.openxmlformats.org/drawingml/2006/main">
          <a:pPr algn="ctr"/>
          <a:r>
            <a:rPr lang="en-US" sz="1600" b="1" dirty="0">
              <a:latin typeface="Arial" pitchFamily="34" charset="0"/>
              <a:cs typeface="Arial" pitchFamily="34" charset="0"/>
            </a:rPr>
            <a:t>3,498 TW-h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0.9625</cdr:y>
    </cdr:from>
    <cdr:to>
      <cdr:x>0.07246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-381000" y="5867400"/>
          <a:ext cx="381000" cy="228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D34817"/>
        </a:solidFill>
        <a:ln xmlns:a="http://schemas.openxmlformats.org/drawingml/2006/main" w="12700" cap="flat" cmpd="sng" algn="ctr">
          <a:solidFill>
            <a:srgbClr val="D34817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Perpetua"/>
            </a:defRPr>
          </a:lvl9pPr>
        </a:lstStyle>
        <a:p xmlns:a="http://schemas.openxmlformats.org/drawingml/2006/main">
          <a:pPr algn="ctr"/>
          <a:r>
            <a:rPr lang="en-US" dirty="0" smtClean="0"/>
            <a:t>9</a:t>
          </a:r>
          <a:endParaRPr lang="en-US" dirty="0"/>
        </a:p>
      </cdr:txBody>
    </cdr:sp>
  </cdr:relSizeAnchor>
  <cdr:relSizeAnchor xmlns:cdr="http://schemas.openxmlformats.org/drawingml/2006/chartDrawing">
    <cdr:from>
      <cdr:x>0.2069</cdr:x>
      <cdr:y>0.8961</cdr:y>
    </cdr:from>
    <cdr:to>
      <cdr:x>0.48276</cdr:x>
      <cdr:y>0.9643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914400" y="5257800"/>
          <a:ext cx="12192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r>
            <a:rPr lang="en-US" sz="1000" b="1" dirty="0" smtClean="0">
              <a:latin typeface="Arial Black" pitchFamily="34" charset="0"/>
            </a:rPr>
            <a:t>EXPLOITED  </a:t>
          </a:r>
          <a:r>
            <a:rPr lang="en-US" sz="1000" b="1" dirty="0" smtClean="0">
              <a:latin typeface="Arial Black" pitchFamily="34" charset="0"/>
            </a:rPr>
            <a:t>POTENTIAL</a:t>
          </a:r>
          <a:endParaRPr lang="en-US" sz="1000" b="1" dirty="0">
            <a:latin typeface="Arial Black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8CE6CB-43CF-4293-A6DF-43792DE4218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D7864A-DCF1-41FA-9E71-8ECEFD8FA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185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E2983-7C67-4213-9A1D-C388214B642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1" y="4416537"/>
            <a:ext cx="5140741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EC5B2-4344-4EA3-8A92-E9325260567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1" y="4416537"/>
            <a:ext cx="5140741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26D13-AF9A-4E8A-B470-8D64D9FD4FB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1" y="4416537"/>
            <a:ext cx="5140741" cy="418338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831" y="4416537"/>
            <a:ext cx="5140741" cy="418338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5D4D-EFF0-42A9-B116-CFF6A73D1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085647-1340-48C7-B064-A4D7EF586045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0F928E6-EBC1-4B25-B2BC-78E62EAB3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9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png"/><Relationship Id="rId10" Type="http://schemas.openxmlformats.org/officeDocument/2006/relationships/image" Target="../media/image22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://t0.gstatic.com/images?q=tbn:ANd9GcTWmoFPAuEUPjG4WUapu0oMsCtxoJfO3OFjI3adtfBC_wa0OV9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352799"/>
            <a:ext cx="2590800" cy="2590801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585" y="1676400"/>
            <a:ext cx="7142015" cy="1219200"/>
          </a:xfrm>
        </p:spPr>
        <p:txBody>
          <a:bodyPr>
            <a:normAutofit/>
          </a:bodyPr>
          <a:lstStyle/>
          <a:p>
            <a:r>
              <a:rPr lang="en-US" sz="32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SEARCH FOR SUSTAINABLE POWER: </a:t>
            </a:r>
          </a:p>
          <a:p>
            <a:r>
              <a:rPr lang="en-US" sz="32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INDIA-AFRICA PARTNERSHIP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96980"/>
            <a:ext cx="7162800" cy="1163780"/>
          </a:xfrm>
        </p:spPr>
        <p:txBody>
          <a:bodyPr>
            <a:noAutofit/>
          </a:bodyPr>
          <a:lstStyle/>
          <a:p>
            <a:r>
              <a:rPr lang="en-US" sz="410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9</a:t>
            </a:r>
            <a:r>
              <a:rPr lang="en-US" sz="4100" baseline="3000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</a:t>
            </a:r>
            <a:r>
              <a:rPr lang="en-US" sz="410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CII-EXIM BANK CONCLAVE</a:t>
            </a:r>
            <a:endParaRPr lang="en-US" sz="4100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8382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accent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ON INDIA AFRICA PROJECT PARTNERSHIP</a:t>
            </a:r>
          </a:p>
          <a:p>
            <a:r>
              <a:rPr lang="en-US" dirty="0" smtClean="0">
                <a:ln>
                  <a:solidFill>
                    <a:schemeClr val="accent1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NEW DELHI, MARCH 2013</a:t>
            </a:r>
          </a:p>
          <a:p>
            <a:endParaRPr lang="en-US" dirty="0">
              <a:ln>
                <a:solidFill>
                  <a:schemeClr val="accent1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 descr="http://www.northeasttoday.in/wp-content/uploads/2012/07/india-afri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67" t="12209" r="24999" b="11869"/>
          <a:stretch/>
        </p:blipFill>
        <p:spPr bwMode="auto">
          <a:xfrm>
            <a:off x="7315200" y="1600200"/>
            <a:ext cx="1655776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6unOOWjl0X6itgHVXz2H2dj1yrdbyeiulRceGkFJV7bNCZRJ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64" y="1637336"/>
            <a:ext cx="838200" cy="1179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escription: C:\Documents and Settings\Owner\Desktop\wapcos logo-Mod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609600" y="5638800"/>
            <a:ext cx="7315200" cy="1219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000" b="1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DR. R.K. GUPTA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Chairman Cum  Managing Director</a:t>
            </a:r>
            <a:endParaRPr kumimoji="0" lang="en-US" sz="2000" b="1" i="0" u="none" strike="noStrike" kern="1200" cap="none" spc="0" normalizeH="0" baseline="0" noProof="0" dirty="0"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2" name="AutoShape 6" descr="http://4.bp.blogspot.com/-xv5ZqkGhNQk/T32jQTIx6II/AAAAAAAAAxI/KMiH_NhPD4Q/s1600/africa-politic-map.jpg"/>
          <p:cNvSpPr>
            <a:spLocks noChangeAspect="1" noChangeArrowheads="1"/>
          </p:cNvSpPr>
          <p:nvPr/>
        </p:nvSpPr>
        <p:spPr bwMode="auto">
          <a:xfrm>
            <a:off x="63500" y="-136525"/>
            <a:ext cx="4667250" cy="587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pic>
        <p:nvPicPr>
          <p:cNvPr id="14344" name="Picture 8" descr="http://4.bp.blogspot.com/-xv5ZqkGhNQk/T32jQTIx6II/AAAAAAAAAxI/KMiH_NhPD4Q/s1600/africa-politic-map.jpg"/>
          <p:cNvPicPr>
            <a:picLocks noChangeAspect="1" noChangeArrowheads="1"/>
          </p:cNvPicPr>
          <p:nvPr/>
        </p:nvPicPr>
        <p:blipFill>
          <a:blip r:embed="rId6" cstate="print"/>
          <a:srcRect t="9076" r="2041" b="5348"/>
          <a:stretch>
            <a:fillRect/>
          </a:stretch>
        </p:blipFill>
        <p:spPr bwMode="auto">
          <a:xfrm>
            <a:off x="6553200" y="3276600"/>
            <a:ext cx="2521526" cy="277367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200400" y="4812268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ISO 9001:2008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5105400"/>
            <a:ext cx="54102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921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(A Govt. of India Undertaking- Ministry of Water Resources)</a:t>
            </a:r>
          </a:p>
          <a:p>
            <a:pPr lvl="0" indent="2921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International Consultants in </a:t>
            </a:r>
            <a:r>
              <a:rPr lang="en-US" sz="9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ater Resources, </a:t>
            </a:r>
            <a:r>
              <a:rPr lang="en-US" sz="9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ower and </a:t>
            </a:r>
            <a:r>
              <a:rPr lang="en-US" sz="9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900" b="1" dirty="0" smtClean="0">
                <a:solidFill>
                  <a:srgbClr val="0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nfrastructure</a:t>
            </a:r>
            <a:r>
              <a:rPr lang="en-US" sz="900" dirty="0" smtClean="0">
                <a:latin typeface="Arial Black" pitchFamily="34" charset="0"/>
                <a:cs typeface="Arial" pitchFamily="34" charset="0"/>
              </a:rPr>
              <a:t> </a:t>
            </a:r>
            <a:endParaRPr lang="en-US" sz="900" dirty="0">
              <a:latin typeface="Arial Black" pitchFamily="34" charset="0"/>
            </a:endParaRPr>
          </a:p>
        </p:txBody>
      </p:sp>
      <p:sp>
        <p:nvSpPr>
          <p:cNvPr id="35846" name="AutoShape 6" descr="data:image/jpeg;base64,/9j/4AAQSkZJRgABAQAAAQABAAD/2wCEAAkGBhMGEBUUBxMUFRUSGBkYFRgXGR8cHhgcHxcWHBcWHBoXGyYgGBwjHRQeHy8gJigpMCwsGiAxNzAqNSYrLCoBCQoKDgwOGg8PGiokHyI0LzU1KSovLDQ1MDUsNCk0NC80LywtLCkvKiwsLywsKiwsLSwpLzQpLyosKSwsLC0tL//AABEIAOEA4QMBIgACEQEDEQH/xAAcAAEAAgMBAQEAAAAAAAAAAAAABgcCBAUDCAH/xABIEAACAQMDAgMEBQgHBAsAAAABAgMABBEFEiEGMRMiQQcyUWEUFUJxgSNSU2KRkqHRFzM0coKTohYkQ7EINURjc4Oys8HC8P/EABoBAQACAwEAAAAAAAAAAAAAAAAEBQIDBgH/xAAuEQACAgECBAQFBAMAAAAAAAAAAQIDBBEhEjFR8AUiQWETFIGh0RUyUpFxweH/2gAMAwEAAhEDEQA/ALxpSlAKUpQClKUB43d5HYIXvHSNF5ZnYKoHxJbgVF7v2lQZxo8U13ju0QUR/hLKyq/+AtUU6gufpV/I3UqSIFkMdoJUIhCg4DoxHhmWQgtkndgqBjnO/VPl+IyplwRj9WWmLgRtjxSl9ESTRevYdVmEN1HLbSMMxrMY/wAr8QhjkYFh3K8HByM84k1VfeWaX6FLpQynuD/Aj4EdwRyK3NJ6tn6aATVFkubdfdlXzTRj4SL3mUD7a+f4qx5rLF8Sjb5bNn9jzJ8PlX5obr7liUqJ3vtLs1AGkMbyRhkJb4bHzdyQkX+Ig/AGub/ttftyLa0H6hmkJ/fEWM/4an2ZNVT0nJIh149ti1jFsn1K4vS3Ug6kjctG0UkL+HKhIbDbEfysPeUrICDgH4gV2q3JprVGlpp6MUpSvTwUpSgFKUoBSlKAUpSgFKUoBSlKAUpSgFKUoBSlKAUpSgPC9gjuo2W+VGjYHergFSvruB4I++qq0h45GkOjhxZsVNt4mQcEebYreYRZwU3YPJ4Chas/W7D61tZ4ckeNFJHkdxuQrkftqtNCuvp1rC+Mb40JHwO0ZH4HiqfxabVajpzfPoWvhkdbG9eRvUpSubL8AY7Vr6hejT4y8gJxgBV7sxICoo9WZiAPma2KdNiCTU8azjeEQ2Qf3SwL+MVzwZh5fmF7faqTiUK+1Qb0I+Vc6a3JIlfRegNoFuRekGedzNOR2DsFARf1URFQH1259a79KV2SSitEco229WKUpXp4KUpQClKUApSlAKUpQClKUApSlAKUpQClKUApSlAKUpQCq31Do686eR/qJYriFAzRxsxjlUcsIgQjLL8ATtPYHPerIrQ1/Um0a1nnhQyNDE8gQfaKqSF/HFaraYXLhmtUbarZ1Pig9CubPVY74lYWIdRlo3Uo6/ejgMPvxW3WpbI905uNRl8aaVQN4GFVO4jiUe6nOeck9yTxjbrjblBTarba9zq6nNwTnz9hXNtLO66pWH6NbYjeVHWfxFKxiKcFiwyHWUeGRsAIycZ4OOlWfTPUidIvNFq25LeWTxYpgMpGz4Escm3mMbx4m8+X8ockY5meHRqlbpZz5r/KImfKyNesOXqWPSsUkEoBjIIIyCOQR6EGsq6s5oUpSgFKUoBSlKAUpSgFKUoBSvzNRuXr63jvRagSE7xE0oA8NJSpYRFi2d2AOwIBYAnPA8bS5nqTfIktKUr08FKUoBSlKAUpSgFKUoBUP67154ytnppCyXCM0r9zDFkKWA/PckqpPHlY87cGQ67rMfT1tJPeHyxKTgYyx+yi57sxwoHqSKrmxikcvNqZDTzndIR2Uc7IV/UQHaPict3Y1Azsr4Fe37ny/JNw8f409+S5mxBCLZFSEYVAFUfAAYA/YKzpSuSOnFCM96UoDSs7OTQjnpyYwepiI3wN98RI2ffGUPPOannR3UDdTWizTIEJZ1O1iyNscrvRiAWQ4yDj9vcwLV4TeLHCmf8AeJoojg4JRpF8UZ9PyQfkc/DmrUtrdbNFS2UKiAKqqMBQBgAAdgAO1dN4XKydbc5arkjnvEY1xmlFaM9KUpVsVgpSlAKUrVv9Vh0oKdQljiDkKpkcLuY9lG4jJ+VAbVKUoBXA6o6wj6cGxFaW4dS0UKA5bnAZ2xiJM92b4HGSMV+651rbaC/hTF5JsA+FCjSMAexbaMRg+hcqP2VB7BZJy8+pj8vcHfIM52D/AIcAI+zGp2/M7m+0ag5mWseG28uhMxcV3y32XU1/qJb1vF1YmS5Y7mmVmVlP5sbKQ0aD3QoI475JOfeTSo/AMMSJsIOFYblycnLA+95uSTyTz3rdryublLJGe5YKqDLMewFctK6yb3be50caq4LZJHjY9U33S9rChS3dYQkWwvI8kxJCKFlOArsx4BQjnHA5Fqiqy0/pvUNSa0uo1t41jlWYQy7w4Qq6HdgYEmyTcFx5WxkmrNrrcX43Brdz+hzGR8Lj0q5ClKVKI4pSlAKUryurpLJGkumCpGpZ2PZVAyxPyAGaA9axkkEQJkIAAySeAAO5J9BUWs7e96nTx5LmSySQboIY0jLhT7jzmZHy5HOxQoXOCSRmvRumbnWcL1PcpJCMboIIzGkuP0rO7s6552KVB7HcOKAid3qR6wnFzLn6PH/Y4yMZ75umB+0+fLn3V+BY1s1PvqeAdoY/3R/Kn1PB+hj/AHR/KqK/w6++bnKS+5cUZ1VMFGMWQGlT76ng/Qx/uj+VPqeD9DH+6P5Vo/SLf5L7m79Uh/FkBpU+OkQDvFH+6P5VE9Z690XQ223MkDMM5WJPEwR3BKKQp+RIrKPgt0totP8Asfqtf8Wca9s1vl2y7hhlZWUlWVlIZXVhyCCM1s2PUl7oTZmZr2E+8rBEmX5oyhI3H6rAH4N6VzJPbdo6EhbScgeohiwfnzKDXU0v2qaJqRAcrCW9JYcY+RZQVH35xU+nwrOx94vbpvoRrszHu/dF69STaf1/Y6gwQTeHIxwEmVomJ+AEoG4/3c1IM1yotNstaizFHbzROO4VHVh/EGtX/YGw7fRl29tmW8P7vC3bP4VYQ49PPpr7FZLh18v3O7FMs4zEQw+IOf8AlWdRqbo1NNYS9J+HaSj3lVMQyj82SJMDPwcYYfEjIOa6lqUH9qsrdx/3Nyd33YlhQf6hWZiSKqm60tjql5qAuEDOkCxQKf0bQs24eo3ys6kjH9WPhU2/2ku/XSrrH/i22f2fSO1R3XWu5buGdbSCOWcfRoop3D78Ezs8piBEYSOGRV2l/NLnt3j5NUra3GL0ZvosVc1KS1Jj0zqUeq2cMlrIHUxrls+oUBg3wYEEEHkEHNat115p9m5Se8t96nBUOGYH1G1cnPyqK6hbRwJJca1oA27SzeE0DthRk+Mu5Q3YkbTJxjseKmmnaRbGJDa28KKVBVVRQACAccDHrW1uemyWv+f+GpcOu/Ir7qbU7LWpFm6eW5+lPJDucRTxxsgZRIZBIqxtiIMASN3CgdhW3U++qIP0Mf7o/lT6ng/Qx/uj+VVOVg25ElJ8K/ss8bMrojwpNkBrLpnTI9b1F/rEbhZxxSwxn3S7tKDMw+0yeEAueAST3wRPPqeD9DH+6P5VwujLVZJr2dgqyGdoNijHhxw8RLx6uHM2fhMB6CmJ4dKmzjk0xlZ8bq+CKaJTSlKuSqFKUoBSlKAVzuo9JOvWk0Cts8ZCm4jcBn4rkZHoRkV0aUBxentWlummg1VYxPbFdxjzskR1zHKqtkpnDKVJOCjckc12qjfUWnXFhI97oBVpRDslgdSROqFnjVWBBjkBdwG5B38g4GO5p9+mqRJLZtuSVVdD8QRkH+NAbFKUoBXF6s6ut+jbczao3HZEHvSN+ao/+ewrpX98mmRPLeNtSJS7n4ADJP8ACvniEXXtc1RJ7u3llsxMIyqnasUWckFvRtvmbHLHgYyuJFFKnq5bJHjehsfXWo+2aaRBMttaxANIgJ2qpOAWAwZT8ScKMZ8tSXpf2LQ6HDu6uSOVzMqDY7lQjgRrxhefEcHkHAAqwNLtLbQZjB4EMLzjCOkaqs6ovuHaMb1XPk9Rll43BdQb7qG706ViJo4m+jvklniZSIJck5LxuNjHOSUDHG8VulkPThh5Y9+p5oc2x9lOnaLGls8KzeMZd0kqq0nMZ4Vwo2YwCMYwee9cm59ith4clrYAtcJC8iyyOdweQlYCwTA2Zifjaex+eZLD1EusyaTLFx9KWV8fD/dyWX8CcfhX5ZdRi1ivLyUbxJcmG2Qd5Nm2COJf784kIPoHycAHGtWWrfV9saIqS66P1L2UxfS7C6T8mV8dI2O0Fm2opDALLkEEjAK5B+DVaHs29qkXXC+HdARXSjLJ9l8d2jzz8yp5HzHNdu4to7W2WDWES5luTloyoImkyGZtr52xocYJzsVVHcAGqfav0XNolzFedNW7IUQyzSw8IjJjBCD+rCqvf7X35zuU45Hln+70Z5y5F70qL+znrNet7JZTgSp5J1HYOAOR+qwIYfeR6GpRUGUXFuLMxXG6rtbaaDfrTtGkJ3rKjsjxsQUBRkO7cd+3aM7t2MHOK7NczqHRfr6Hww5jZXjljcAHa8bq6EqeGXcoyvGRnkd6xBpdIyXF5A/1vvZC5EJmQJK8W1cNKi8KxO7jCnbtyoORWvb9L3ekIsWh3wSFBiNJ4BMY1HCxq6yRkqo4G7cceprd6b1Sa7a4h1XYZbWRULxqVWRWijkRwrMxX3ypG48qfuHboCOjpq5mObzUrkj82NIY1/8AaZ8f4q8+kJpZZboNNJNbxyCOF5dpcuu7xwDGqgxqxVBnLblfJ7V+dUF7y6tbYzSQQzrMXaIhWdl8LZDvIJUMrSHy4by8EYrw6U6gy0cCWyQW8izfQyj7srDIEIddgCMykSKAWyN2TkUB2NX6ss9BJXU7mCNwu/Y8iqxHOMKxBOcED41r9FWjQWiyXYxLdE3E3yaTDBMjvsXbGD8EFaunQJHqd7FIquJ44LhiQDtO1oSjZHAIt1YD+/UnVdowvYUB+0pSgFKUoBSlKAxdxGCXIAHcn0qNr13HPl7G2u5rcMV+kQxh0JBwSiq3iyKDxvRCD3BI5rPrzpZurLQx20hR0JkjHlKO4VvDWRXVgybiD24IB7gV79H6ml/bKieIslv+SljmKmVGXjz7CQdwAYEcFWBHegNZ+sJJBusNOvpUHJYokR+e2O4kSRj8tvPpWXRdpJaLceJE8MUlw8lvG+NyK4VpMhSQoaYyOFzkBvTsOpc69b2c6W9xNGs0oykZYbmHPO3vgkEA+pBrfoBSlKAqr/pBa8bOyitYfeunyw+KRlTj8XKfsNdn2Y9Jz6JpyxagyJIruY3gIJ2nBxIcbZDuLcEHAxjB7QP20rLqWuWkNk6q3hR+GWOFVzNJ5ycHA8q54ParOmnsRCv17c2/jBFEs0cnhMWAG5g8bKygnJxmp0/LTCK9dzH1PDX9SEEZh6ziIhbbtu4QdisCNrkAl7Vw3IbLKMDz+lRXV9fnt3hLlZbu1DS2cyH8nqNsQPGiBTI8XaAxUZ8ygqORXQ1DqWCzz9Ua7CRz+SuQk6EfDeoWT8SzetQM3sNqjlGtACfFeOznHhFlyRIkE5SWCQAcPC5IwPIR5T5XDqu++0GdBb19NaKaxIMVk+ozW/BAMc9ms9v/AKnZT88j0rc0nUDorW0ZjMv0FTBZ26H+03rLm6mz2EcRdkLkYBLHOciqrn6uuZZTJFIUORgLgDhnccAYPmkY4xjzEYA4qVaFrKanBm8ZYyQInJnSHei7T4ZkctKsRzlkjTzMWZpCWwsyyiUY6vvn+WYplq6Hq4s5XERGoanLj6QYTiK3GW2wmU5WGJCCNo3Ox3NtJPEnk0ye4ic3skbylW2JtIhRsHblTzJjjJY84yFXOKrnp3qCOCJYn1bT7KJc4isoxn8ZbkNknuTtyT61MNLutLn5F3HctxlprjxeR6hWbYh/uqtV9kdHr3+P6M0Vb7Jnm6G1trLUSP8AeE2NtIZSwXxI2DevG5ePViPTj6Br5861Way6itZ554pUkmiMBix5IhKAI2A9RuIzk5znjsPoOs8vzOM+qPIilK19Q1CPSonlv3VI4wWdmOAB/wDvT1qGZHC1PdoN/FOh/I3jJbzg9lcK/wBHlU+m5iIiPXcnbHMlr56649tr6vAkFrH4bicvNuQgqI7jfAgBb38IpfkcggY5x9AW1wt2ivCcq6hlPxBGQf2GgNTW9Bg6hjEeppvVWDqckMjjO10ZSCrDJwQa4nUmjjQ7KB9GT/qsrLGnJLRojJLGDySxhd8frbc1K6UBFOmtWj1XULxtLkWaFo7c+JGdyiQeMrx7xwSEEbbfTd86ldYogjGEAA+ArKgFKUoBSlKAUpSgFQPrFFk1GGJ9P8Zp4T4c8c3gShkfzxmQMrbArB8Bife8pwcTyufrWiR69Hsu9w2sHjdDteNx7siMPdYZ/EEg5BIIEc6a6GNpIJtSCIQ/iLDGzyecAqjzXE35S4dVYhc4Vd3AOAamdRuw1yXRpUtupiCX4guQAqTkDOxwOIp8DO33WwSvqo6OrdSW+iAfTpBuc4REBeRz8FjjBdvwHHrQHI13rc6VfR2ltbmR5NnmMgRRv8YqMkHn/d3+GTgDOalVVvrunyTK+p6lG8RiuLWVE3EPHawM3iM6qcFmWeZinPkYL73ayM57UBQ/t1gksdWtJ7WQRFo0VJCcbHSViWJwcAeIp9fWret9SltYY0MctzKqosjqqxqzbQGkzKUG0nny7u/AqI+3bpo61p3jQDL2bb+3PhkYkHyxhWPyQ1h7HNcn1TTOZzcTCVwWmJ/Ijy7UJJLS8ecY4823K4qdLz0Rl02MfU63UN5fQwvJqU9lp8K93INw/wAsbwibvgoV8n41X19LJcYWc3jrcZSEXD7HuMhgxjtE2xwxAeZppgwC87TjAsnVNPj0hkmu0a+vWJW2VscMeT4a+5bxqPekwTgDLMcAxnU+knvp1t7uXxLy+HiX865AgtVb+zQ85jR2Gwdy21y2ewwrkl32+9AyoZOg5HO60kjMJAZZHJXykMwYjBIGxfE+OxlOASVEr0DT20aNILNpDK7PhUmMDyOpCzRxspMZliKgGKUPuGGVsPtrrWulPrstockRapLqZXAxsi+iiG2GMdgkeR8iK29L0hdQit5NZDGG/CQXJyQ9vfQloo7lWH9WzmPYSByxXOQ2KmWXSktJPvf8MxSO30nfXV5uGjXscrx48S1vrfwp4+AcM8WD6+/sYf8AKpla6vPGcapaOnGS8TLLH37DG2Un1/q8fOuHBp4upEturFBuI8/RLxPI0qgZO11wY5gBl484YAkAjcF6t/PNo1tL9Pmyixvi42gPHhD53jGFcjGcoBngbB3qvlo3y7+hmU51XFcar1PbxXUwlHjRPEoBXwot4fw2UjIYKuT8eDxnA+gqoP2GaPL1BqEt/qTPJ4C7RJISzNIy7R5mJztjBHfjctX5W3L2kodEeRFRHQrAdTSyXGss0pt7mZIYGx4cBjkZUfYB5pSoWQM+SN424Hfqaz1XFpaqIMzzTZEEMXmaQ9s8cIgPvSNhV9T6Vl0rozaLbgXpDTyky3Dgk7pWxuwTztUAIvbyqvAqGZG4mjW8bbkgiDZzuCLnOc5zjOcjP31uUpQClKUApSlAKUpQClKUApSlAKUpQHhe2MepIY76NJEb3ldQyn7wwwa1NK6btdDJOlW0EJbuY41Un5EqMmulSgI91yDdWy26/wDbJY7dv7jHM3b18JHA+ZFSHt2qNe0WLdpszkA/R9lxg/a8GRJSmQPKWEZXPpuqQ27mRFMoCsQCQDkA45AOBnHxwKAykjEoKyAEMCCD2IPcGvnLqfpVvZRq0NysbvaCUPEVYg8cmFm9GHPB99fX3sfR9aeraTFrsLw6miyRyDDKf4EEcgg8gjkHkVvou+G3ryfM8a1I30n1rY9RtPJp8jSSRqGlZkZcJyQiAj3QQRgdzzznNbE9nJptpdT4H0u7Bxn7LMNltDkE+VC6jjgsXYY3VW2r+y7UOg5jcdCyNLHkExcF8A5Csh8swB7EeYegzzWj057ZZdGVoes0nmdJfEGQoYYXKxsrBdoDhWB5x8OBUh0cXmqeq6ep5r1LafRU06bTY7UeW2EiL/dFuVH/ACFY2OjRyNf2l3zHK4mCjgqky8kEcg+NFK4PcH7qg+me3m2vIhLq8ZjniaTbGm5g48PyebbhSWO3ntjPrXIvPb/9It2MNu0d00bxhlIKLkjw5MsCSV8x2lcc9+eMVjXPbQaos3VdXh0uwdurTn6OyrIyqcswZfBmTbyrNlXBHutkZ8uapvrjVD7V9Qt4Omw8pjQp4rZVWBIJkKEfkwvZm+0RwPdFe+m6BrntMRI9UeSO2GA0ky7N4DbgSoAacjd5c+UY7g5NXJ0X0LbdDw7NNUl2/rJW95z8/go9FHA+ZJJz1hj766y9uSPOZtdJdMR9IWkdvZ8hBlm9Xc+85+8+noMD0rl9bRnqQrptsxX6Qu+5dScxQBgPQjzSN5FByCBISDtwer1B1GmhBVVWlnlyIIE9+Rv/AKIPtSNhVHc9s4dM6I+lo0mpsr3VwQ9w6+7kDyxJnkRRg7VB+ZPLGoDbb1ZmenT/AEnadLKV0WBIt2NxGSzY7BnYlmAzwCeK61KV4BSlKAUpSgFKUoBSlKAUpSgFKUoBSlKAUpSgNXVdPXVoJYbgZWZHjYduGUg8jkd6hmhe0+2gtok1dpBcRII7gbDxKg2yjjj31Pap7VAdaWZsNUvFPZpBIvzEkaMf9e+o+TZKuHFEjZVsqocUS0f6U7D8+T/Lan9Kdh+fJ/ltVL0qu+es6IrPn7fbv6l0f0p2H58n+W1aeo9d6TrC7dTQSj4SQbv/AFA1UdKLPtXQfP2+3f1LBebp1zk2ifhCwH7BxXR03qjRNGOdNgSNvzlt8H97Gaq2lZvxG57P/f5Hz9vRd/Uuj+lOw/Pk/wAtqx/pLt70iPRElnuHz4ce0qD2yzORhEGclj29ASQDT+n6fLrE6QaYgeWTOAThVVRlnZgDtUcDOO7KPWrO6B9nE3T9x9J1eSPeEaNY4skAMVJLOwBb3BgbQB86kY9t1jTaXCTMe6+1ptLh79yT9O6A+nF59WkEt1PjxHAwqKM7YIlOSsa5J5JLElj3wO3SlTiwFKUoBSlKAUpSgFKUoBSlKAUpSgFKUoBSlKAUpSgFVV7YOnGhlS+txlCqw3H6mGPhS/dmQo3wyp+Jq1a1dV01NYglguvcmRo2x3wykHHz5rCyCnFxfqYWQVkXF+p850rZ1XSJenZ3ttRwXjAIYdpEOdkgHpnaQR6EEc8E61c7ODhJxZzU4OEnGXMUpSsTAVsaVpn15cwWwYr9Ik2Mw7hQrO+D6NtQgH0JFa9elnP9EuLdyxXZcQEsDggeMitz81Yg/ImttOjsjr1N1Gjsin1L30Houz6ZkeTR4RG0iqrEFjwvYAMTtz3OPePJya7dKV0R0opSlAKUpQClKUApSlAKUpQClKUApSlAKUpQClKUApSlAKUpQFa+2jSgY7e6jHMT+FIf1JPdz90ipj+8arOvoHqnQx1JZzW7kAyoQrEZ2uOY3x67XAb8K+e4y3IuF2uhKSL+a6kq6/gwIqqz691MqPEK91MzpSlVpVitPV4xLbyh/wAxj+IGR/EVuV6WelN1BNFawkKbpjHuP2V2s0jY9SEVsD1OK2VJuaSNtSbmkup9FafL48MbD7SKefmoNbFYRRCBQqdlAA+4DArOujOmFKUoBSlKAUpSgFKUoBSlKAUpSgFKUoBSlKAUpSgFKUoBSlKAVWXtV6MVUe/00EOgDXKDs6AYMoHo6AAn4qD3IFWbWE0QnUrKMqwIIPqCMEVjOCmuFmE4KcXGR81g57V+1s6tordNXMtrNk+CfyZP2ojkxN8zt8p/WVq1q52cHCTi/Q5qyDhJxfoK6PS90LHUbKSTgCdVP/mK8Q/1SiudUm6L6Ak6uXx2m8GKOVQmE3GQxurOwYsNoDAoODyCfTB3YsJSsTj6G/FhKVqcfQvClKVfHQilKUApSlAKUpQClKUApSlAKUpQClKUApSlAKUpQClKUApSlAKUpQFSe2fRjFc212mdhRreQ+gO7dCD8MlnGfjgetQSvovVtKi1yCSDUVDxyqVZT8PiPgQeQfQgGqX1f2b3+kSFLSFrqP8A4ciMgJHoJFdl2t8SMg9+O1VuXjym+OO5WZmNKcuOG5y9D6euepnZNGjVvDA3u7bUTOdoJAJJOM4APzxkVbHRGg3/AEusdvfSW8ttHGQpRWR0bcSF5yJFw2N3lPAyM5z7ezzpN+k7ZlvWBlnfxZNvuqdqqEB+0AEHPqSalNSsehVR9/UlY9Cqj7vmKUpUgkilKU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hMGEBUUBxMUFRUSGBkYFRgXGR8cHhgcHxcWHBcWHBoXGyYgGBwjHRQeHy8gJigpMCwsGiAxNzAqNSYrLCoBCQoKDgwOGg8PGiokHyI0LzU1KSovLDQ1MDUsNCk0NC80LywtLCkvKiwsLywsKiwsLSwpLzQpLyosKSwsLC0tL//AABEIAOEA4QMBIgACEQEDEQH/xAAcAAEAAgMBAQEAAAAAAAAAAAAABgcCBAUDCAH/xABIEAACAQMDAgMEBQgHBAsAAAABAgMABBEFEiEGMRMiQQcyUWEUFUJxgSNSU2KRkqHRFzM0coKTohYkQ7EINURjc4Oys8HC8P/EABoBAQACAwEAAAAAAAAAAAAAAAAEBQIDBgH/xAAuEQACAgECBAQFBAMAAAAAAAAAAQIDBBEhEjFR8AUiQWETFIGh0RUyUpFxweH/2gAMAwEAAhEDEQA/ALxpSlAKUpQClKUB43d5HYIXvHSNF5ZnYKoHxJbgVF7v2lQZxo8U13ju0QUR/hLKyq/+AtUU6gufpV/I3UqSIFkMdoJUIhCg4DoxHhmWQgtkndgqBjnO/VPl+IyplwRj9WWmLgRtjxSl9ESTRevYdVmEN1HLbSMMxrMY/wAr8QhjkYFh3K8HByM84k1VfeWaX6FLpQynuD/Aj4EdwRyK3NJ6tn6aATVFkubdfdlXzTRj4SL3mUD7a+f4qx5rLF8Sjb5bNn9jzJ8PlX5obr7liUqJ3vtLs1AGkMbyRhkJb4bHzdyQkX+Ig/AGub/ttftyLa0H6hmkJ/fEWM/4an2ZNVT0nJIh149ti1jFsn1K4vS3Ug6kjctG0UkL+HKhIbDbEfysPeUrICDgH4gV2q3JprVGlpp6MUpSvTwUpSgFKUoBSlKAUpSgFKUoBSlKAUpSgFKUoBSlKAUpSgPC9gjuo2W+VGjYHergFSvruB4I++qq0h45GkOjhxZsVNt4mQcEebYreYRZwU3YPJ4Chas/W7D61tZ4ckeNFJHkdxuQrkftqtNCuvp1rC+Mb40JHwO0ZH4HiqfxabVajpzfPoWvhkdbG9eRvUpSubL8AY7Vr6hejT4y8gJxgBV7sxICoo9WZiAPma2KdNiCTU8azjeEQ2Qf3SwL+MVzwZh5fmF7faqTiUK+1Qb0I+Vc6a3JIlfRegNoFuRekGedzNOR2DsFARf1URFQH1259a79KV2SSitEco229WKUpXp4KUpQClKUApSlAKUpQClKUApSlAKUpQClKUApSlAKUpQCq31Do686eR/qJYriFAzRxsxjlUcsIgQjLL8ATtPYHPerIrQ1/Um0a1nnhQyNDE8gQfaKqSF/HFaraYXLhmtUbarZ1Pig9CubPVY74lYWIdRlo3Uo6/ejgMPvxW3WpbI905uNRl8aaVQN4GFVO4jiUe6nOeck9yTxjbrjblBTarba9zq6nNwTnz9hXNtLO66pWH6NbYjeVHWfxFKxiKcFiwyHWUeGRsAIycZ4OOlWfTPUidIvNFq25LeWTxYpgMpGz4Escm3mMbx4m8+X8ockY5meHRqlbpZz5r/KImfKyNesOXqWPSsUkEoBjIIIyCOQR6EGsq6s5oUpSgFKUoBSlKAUpSgFKUoBSvzNRuXr63jvRagSE7xE0oA8NJSpYRFi2d2AOwIBYAnPA8bS5nqTfIktKUr08FKUoBSlKAUpSgFKUoBUP67154ytnppCyXCM0r9zDFkKWA/PckqpPHlY87cGQ67rMfT1tJPeHyxKTgYyx+yi57sxwoHqSKrmxikcvNqZDTzndIR2Uc7IV/UQHaPict3Y1Azsr4Fe37ny/JNw8f409+S5mxBCLZFSEYVAFUfAAYA/YKzpSuSOnFCM96UoDSs7OTQjnpyYwepiI3wN98RI2ffGUPPOannR3UDdTWizTIEJZ1O1iyNscrvRiAWQ4yDj9vcwLV4TeLHCmf8AeJoojg4JRpF8UZ9PyQfkc/DmrUtrdbNFS2UKiAKqqMBQBgAAdgAO1dN4XKydbc5arkjnvEY1xmlFaM9KUpVsVgpSlAKUrVv9Vh0oKdQljiDkKpkcLuY9lG4jJ+VAbVKUoBXA6o6wj6cGxFaW4dS0UKA5bnAZ2xiJM92b4HGSMV+651rbaC/hTF5JsA+FCjSMAexbaMRg+hcqP2VB7BZJy8+pj8vcHfIM52D/AIcAI+zGp2/M7m+0ag5mWseG28uhMxcV3y32XU1/qJb1vF1YmS5Y7mmVmVlP5sbKQ0aD3QoI475JOfeTSo/AMMSJsIOFYblycnLA+95uSTyTz3rdryublLJGe5YKqDLMewFctK6yb3be50caq4LZJHjY9U33S9rChS3dYQkWwvI8kxJCKFlOArsx4BQjnHA5Fqiqy0/pvUNSa0uo1t41jlWYQy7w4Qq6HdgYEmyTcFx5WxkmrNrrcX43Brdz+hzGR8Lj0q5ClKVKI4pSlAKUryurpLJGkumCpGpZ2PZVAyxPyAGaA9axkkEQJkIAAySeAAO5J9BUWs7e96nTx5LmSySQboIY0jLhT7jzmZHy5HOxQoXOCSRmvRumbnWcL1PcpJCMboIIzGkuP0rO7s6552KVB7HcOKAid3qR6wnFzLn6PH/Y4yMZ75umB+0+fLn3V+BY1s1PvqeAdoY/3R/Kn1PB+hj/AHR/KqK/w6++bnKS+5cUZ1VMFGMWQGlT76ng/Qx/uj+VPqeD9DH+6P5Vo/SLf5L7m79Uh/FkBpU+OkQDvFH+6P5VE9Z690XQ223MkDMM5WJPEwR3BKKQp+RIrKPgt0totP8Asfqtf8Wca9s1vl2y7hhlZWUlWVlIZXVhyCCM1s2PUl7oTZmZr2E+8rBEmX5oyhI3H6rAH4N6VzJPbdo6EhbScgeohiwfnzKDXU0v2qaJqRAcrCW9JYcY+RZQVH35xU+nwrOx94vbpvoRrszHu/dF69STaf1/Y6gwQTeHIxwEmVomJ+AEoG4/3c1IM1yotNstaizFHbzROO4VHVh/EGtX/YGw7fRl29tmW8P7vC3bP4VYQ49PPpr7FZLh18v3O7FMs4zEQw+IOf8AlWdRqbo1NNYS9J+HaSj3lVMQyj82SJMDPwcYYfEjIOa6lqUH9qsrdx/3Nyd33YlhQf6hWZiSKqm60tjql5qAuEDOkCxQKf0bQs24eo3ys6kjH9WPhU2/2ku/XSrrH/i22f2fSO1R3XWu5buGdbSCOWcfRoop3D78Ezs8piBEYSOGRV2l/NLnt3j5NUra3GL0ZvosVc1KS1Jj0zqUeq2cMlrIHUxrls+oUBg3wYEEEHkEHNat115p9m5Se8t96nBUOGYH1G1cnPyqK6hbRwJJca1oA27SzeE0DthRk+Mu5Q3YkbTJxjseKmmnaRbGJDa28KKVBVVRQACAccDHrW1uemyWv+f+GpcOu/Ir7qbU7LWpFm6eW5+lPJDucRTxxsgZRIZBIqxtiIMASN3CgdhW3U++qIP0Mf7o/lT6ng/Qx/uj+VVOVg25ElJ8K/ss8bMrojwpNkBrLpnTI9b1F/rEbhZxxSwxn3S7tKDMw+0yeEAueAST3wRPPqeD9DH+6P5VwujLVZJr2dgqyGdoNijHhxw8RLx6uHM2fhMB6CmJ4dKmzjk0xlZ8bq+CKaJTSlKuSqFKUoBSlKAVzuo9JOvWk0Cts8ZCm4jcBn4rkZHoRkV0aUBxentWlummg1VYxPbFdxjzskR1zHKqtkpnDKVJOCjckc12qjfUWnXFhI97oBVpRDslgdSROqFnjVWBBjkBdwG5B38g4GO5p9+mqRJLZtuSVVdD8QRkH+NAbFKUoBXF6s6ut+jbczao3HZEHvSN+ao/+ewrpX98mmRPLeNtSJS7n4ADJP8ACvniEXXtc1RJ7u3llsxMIyqnasUWckFvRtvmbHLHgYyuJFFKnq5bJHjehsfXWo+2aaRBMttaxANIgJ2qpOAWAwZT8ScKMZ8tSXpf2LQ6HDu6uSOVzMqDY7lQjgRrxhefEcHkHAAqwNLtLbQZjB4EMLzjCOkaqs6ovuHaMb1XPk9Rll43BdQb7qG706ViJo4m+jvklniZSIJck5LxuNjHOSUDHG8VulkPThh5Y9+p5oc2x9lOnaLGls8KzeMZd0kqq0nMZ4Vwo2YwCMYwee9cm59ith4clrYAtcJC8iyyOdweQlYCwTA2Zifjaex+eZLD1EusyaTLFx9KWV8fD/dyWX8CcfhX5ZdRi1ivLyUbxJcmG2Qd5Nm2COJf784kIPoHycAHGtWWrfV9saIqS66P1L2UxfS7C6T8mV8dI2O0Fm2opDALLkEEjAK5B+DVaHs29qkXXC+HdARXSjLJ9l8d2jzz8yp5HzHNdu4to7W2WDWES5luTloyoImkyGZtr52xocYJzsVVHcAGqfav0XNolzFedNW7IUQyzSw8IjJjBCD+rCqvf7X35zuU45Hln+70Z5y5F70qL+znrNet7JZTgSp5J1HYOAOR+qwIYfeR6GpRUGUXFuLMxXG6rtbaaDfrTtGkJ3rKjsjxsQUBRkO7cd+3aM7t2MHOK7NczqHRfr6Hww5jZXjljcAHa8bq6EqeGXcoyvGRnkd6xBpdIyXF5A/1vvZC5EJmQJK8W1cNKi8KxO7jCnbtyoORWvb9L3ekIsWh3wSFBiNJ4BMY1HCxq6yRkqo4G7cceprd6b1Sa7a4h1XYZbWRULxqVWRWijkRwrMxX3ypG48qfuHboCOjpq5mObzUrkj82NIY1/8AaZ8f4q8+kJpZZboNNJNbxyCOF5dpcuu7xwDGqgxqxVBnLblfJ7V+dUF7y6tbYzSQQzrMXaIhWdl8LZDvIJUMrSHy4by8EYrw6U6gy0cCWyQW8izfQyj7srDIEIddgCMykSKAWyN2TkUB2NX6ss9BJXU7mCNwu/Y8iqxHOMKxBOcED41r9FWjQWiyXYxLdE3E3yaTDBMjvsXbGD8EFaunQJHqd7FIquJ44LhiQDtO1oSjZHAIt1YD+/UnVdowvYUB+0pSgFKUoBSlKAxdxGCXIAHcn0qNr13HPl7G2u5rcMV+kQxh0JBwSiq3iyKDxvRCD3BI5rPrzpZurLQx20hR0JkjHlKO4VvDWRXVgybiD24IB7gV79H6ml/bKieIslv+SljmKmVGXjz7CQdwAYEcFWBHegNZ+sJJBusNOvpUHJYokR+e2O4kSRj8tvPpWXRdpJaLceJE8MUlw8lvG+NyK4VpMhSQoaYyOFzkBvTsOpc69b2c6W9xNGs0oykZYbmHPO3vgkEA+pBrfoBSlKAqr/pBa8bOyitYfeunyw+KRlTj8XKfsNdn2Y9Jz6JpyxagyJIruY3gIJ2nBxIcbZDuLcEHAxjB7QP20rLqWuWkNk6q3hR+GWOFVzNJ5ycHA8q54ParOmnsRCv17c2/jBFEs0cnhMWAG5g8bKygnJxmp0/LTCK9dzH1PDX9SEEZh6ziIhbbtu4QdisCNrkAl7Vw3IbLKMDz+lRXV9fnt3hLlZbu1DS2cyH8nqNsQPGiBTI8XaAxUZ8ygqORXQ1DqWCzz9Ua7CRz+SuQk6EfDeoWT8SzetQM3sNqjlGtACfFeOznHhFlyRIkE5SWCQAcPC5IwPIR5T5XDqu++0GdBb19NaKaxIMVk+ozW/BAMc9ms9v/AKnZT88j0rc0nUDorW0ZjMv0FTBZ26H+03rLm6mz2EcRdkLkYBLHOciqrn6uuZZTJFIUORgLgDhnccAYPmkY4xjzEYA4qVaFrKanBm8ZYyQInJnSHei7T4ZkctKsRzlkjTzMWZpCWwsyyiUY6vvn+WYplq6Hq4s5XERGoanLj6QYTiK3GW2wmU5WGJCCNo3Ox3NtJPEnk0ye4ic3skbylW2JtIhRsHblTzJjjJY84yFXOKrnp3qCOCJYn1bT7KJc4isoxn8ZbkNknuTtyT61MNLutLn5F3HctxlprjxeR6hWbYh/uqtV9kdHr3+P6M0Vb7Jnm6G1trLUSP8AeE2NtIZSwXxI2DevG5ePViPTj6Br5861Way6itZ554pUkmiMBix5IhKAI2A9RuIzk5znjsPoOs8vzOM+qPIilK19Q1CPSonlv3VI4wWdmOAB/wDvT1qGZHC1PdoN/FOh/I3jJbzg9lcK/wBHlU+m5iIiPXcnbHMlr56649tr6vAkFrH4bicvNuQgqI7jfAgBb38IpfkcggY5x9AW1wt2ivCcq6hlPxBGQf2GgNTW9Bg6hjEeppvVWDqckMjjO10ZSCrDJwQa4nUmjjQ7KB9GT/qsrLGnJLRojJLGDySxhd8frbc1K6UBFOmtWj1XULxtLkWaFo7c+JGdyiQeMrx7xwSEEbbfTd86ldYogjGEAA+ArKgFKUoBSlKAUpSgFQPrFFk1GGJ9P8Zp4T4c8c3gShkfzxmQMrbArB8Bife8pwcTyufrWiR69Hsu9w2sHjdDteNx7siMPdYZ/EEg5BIIEc6a6GNpIJtSCIQ/iLDGzyecAqjzXE35S4dVYhc4Vd3AOAamdRuw1yXRpUtupiCX4guQAqTkDOxwOIp8DO33WwSvqo6OrdSW+iAfTpBuc4REBeRz8FjjBdvwHHrQHI13rc6VfR2ltbmR5NnmMgRRv8YqMkHn/d3+GTgDOalVVvrunyTK+p6lG8RiuLWVE3EPHawM3iM6qcFmWeZinPkYL73ayM57UBQ/t1gksdWtJ7WQRFo0VJCcbHSViWJwcAeIp9fWret9SltYY0MctzKqosjqqxqzbQGkzKUG0nny7u/AqI+3bpo61p3jQDL2bb+3PhkYkHyxhWPyQ1h7HNcn1TTOZzcTCVwWmJ/Ijy7UJJLS8ecY4823K4qdLz0Rl02MfU63UN5fQwvJqU9lp8K93INw/wAsbwibvgoV8n41X19LJcYWc3jrcZSEXD7HuMhgxjtE2xwxAeZppgwC87TjAsnVNPj0hkmu0a+vWJW2VscMeT4a+5bxqPekwTgDLMcAxnU+knvp1t7uXxLy+HiX865AgtVb+zQ85jR2Gwdy21y2ewwrkl32+9AyoZOg5HO60kjMJAZZHJXykMwYjBIGxfE+OxlOASVEr0DT20aNILNpDK7PhUmMDyOpCzRxspMZliKgGKUPuGGVsPtrrWulPrstockRapLqZXAxsi+iiG2GMdgkeR8iK29L0hdQit5NZDGG/CQXJyQ9vfQloo7lWH9WzmPYSByxXOQ2KmWXSktJPvf8MxSO30nfXV5uGjXscrx48S1vrfwp4+AcM8WD6+/sYf8AKpla6vPGcapaOnGS8TLLH37DG2Un1/q8fOuHBp4upEturFBuI8/RLxPI0qgZO11wY5gBl484YAkAjcF6t/PNo1tL9Pmyixvi42gPHhD53jGFcjGcoBngbB3qvlo3y7+hmU51XFcar1PbxXUwlHjRPEoBXwot4fw2UjIYKuT8eDxnA+gqoP2GaPL1BqEt/qTPJ4C7RJISzNIy7R5mJztjBHfjctX5W3L2kodEeRFRHQrAdTSyXGss0pt7mZIYGx4cBjkZUfYB5pSoWQM+SN424Hfqaz1XFpaqIMzzTZEEMXmaQ9s8cIgPvSNhV9T6Vl0rozaLbgXpDTyky3Dgk7pWxuwTztUAIvbyqvAqGZG4mjW8bbkgiDZzuCLnOc5zjOcjP31uUpQClKUApSlAKUpQClKUApSlAKUpQHhe2MepIY76NJEb3ldQyn7wwwa1NK6btdDJOlW0EJbuY41Un5EqMmulSgI91yDdWy26/wDbJY7dv7jHM3b18JHA+ZFSHt2qNe0WLdpszkA/R9lxg/a8GRJSmQPKWEZXPpuqQ27mRFMoCsQCQDkA45AOBnHxwKAykjEoKyAEMCCD2IPcGvnLqfpVvZRq0NysbvaCUPEVYg8cmFm9GHPB99fX3sfR9aeraTFrsLw6miyRyDDKf4EEcgg8gjkHkVvou+G3ryfM8a1I30n1rY9RtPJp8jSSRqGlZkZcJyQiAj3QQRgdzzznNbE9nJptpdT4H0u7Bxn7LMNltDkE+VC6jjgsXYY3VW2r+y7UOg5jcdCyNLHkExcF8A5Csh8swB7EeYegzzWj057ZZdGVoes0nmdJfEGQoYYXKxsrBdoDhWB5x8OBUh0cXmqeq6ep5r1LafRU06bTY7UeW2EiL/dFuVH/ACFY2OjRyNf2l3zHK4mCjgqky8kEcg+NFK4PcH7qg+me3m2vIhLq8ZjniaTbGm5g48PyebbhSWO3ntjPrXIvPb/9It2MNu0d00bxhlIKLkjw5MsCSV8x2lcc9+eMVjXPbQaos3VdXh0uwdurTn6OyrIyqcswZfBmTbyrNlXBHutkZ8uapvrjVD7V9Qt4Omw8pjQp4rZVWBIJkKEfkwvZm+0RwPdFe+m6BrntMRI9UeSO2GA0ky7N4DbgSoAacjd5c+UY7g5NXJ0X0LbdDw7NNUl2/rJW95z8/go9FHA+ZJJz1hj766y9uSPOZtdJdMR9IWkdvZ8hBlm9Xc+85+8+noMD0rl9bRnqQrptsxX6Qu+5dScxQBgPQjzSN5FByCBISDtwer1B1GmhBVVWlnlyIIE9+Rv/AKIPtSNhVHc9s4dM6I+lo0mpsr3VwQ9w6+7kDyxJnkRRg7VB+ZPLGoDbb1ZmenT/AEnadLKV0WBIt2NxGSzY7BnYlmAzwCeK61KV4BSlKAUpSgFKUoBSlKAUpSgFKUoBSlKAUpSgNXVdPXVoJYbgZWZHjYduGUg8jkd6hmhe0+2gtok1dpBcRII7gbDxKg2yjjj31Pap7VAdaWZsNUvFPZpBIvzEkaMf9e+o+TZKuHFEjZVsqocUS0f6U7D8+T/Lan9Kdh+fJ/ltVL0qu+es6IrPn7fbv6l0f0p2H58n+W1aeo9d6TrC7dTQSj4SQbv/AFA1UdKLPtXQfP2+3f1LBebp1zk2ifhCwH7BxXR03qjRNGOdNgSNvzlt8H97Gaq2lZvxG57P/f5Hz9vRd/Uuj+lOw/Pk/wAtqx/pLt70iPRElnuHz4ce0qD2yzORhEGclj29ASQDT+n6fLrE6QaYgeWTOAThVVRlnZgDtUcDOO7KPWrO6B9nE3T9x9J1eSPeEaNY4skAMVJLOwBb3BgbQB86kY9t1jTaXCTMe6+1ptLh79yT9O6A+nF59WkEt1PjxHAwqKM7YIlOSsa5J5JLElj3wO3SlTiwFKUoBSlKAUpSgFKUoBSlKAUpSgFKUoBSlKAUpSgFVV7YOnGhlS+txlCqw3H6mGPhS/dmQo3wyp+Jq1a1dV01NYglguvcmRo2x3wykHHz5rCyCnFxfqYWQVkXF+p850rZ1XSJenZ3ttRwXjAIYdpEOdkgHpnaQR6EEc8E61c7ODhJxZzU4OEnGXMUpSsTAVsaVpn15cwWwYr9Ik2Mw7hQrO+D6NtQgH0JFa9elnP9EuLdyxXZcQEsDggeMitz81Yg/ImttOjsjr1N1Gjsin1L30Houz6ZkeTR4RG0iqrEFjwvYAMTtz3OPePJya7dKV0R0opSlAKUpQClKUApSlAKUpQClKUApSlAKUpQClKUApSlAKUpQFa+2jSgY7e6jHMT+FIf1JPdz90ipj+8arOvoHqnQx1JZzW7kAyoQrEZ2uOY3x67XAb8K+e4y3IuF2uhKSL+a6kq6/gwIqqz691MqPEK91MzpSlVpVitPV4xLbyh/wAxj+IGR/EVuV6WelN1BNFawkKbpjHuP2V2s0jY9SEVsD1OK2VJuaSNtSbmkup9FafL48MbD7SKefmoNbFYRRCBQqdlAA+4DArOujOmFKUoBSlKAUpSgFKUoBSlKAUpSgFKUoBSlKAUpSgFKUoBSlKAVWXtV6MVUe/00EOgDXKDs6AYMoHo6AAn4qD3IFWbWE0QnUrKMqwIIPqCMEVjOCmuFmE4KcXGR81g57V+1s6tordNXMtrNk+CfyZP2ojkxN8zt8p/WVq1q52cHCTi/Q5qyDhJxfoK6PS90LHUbKSTgCdVP/mK8Q/1SiudUm6L6Ak6uXx2m8GKOVQmE3GQxurOwYsNoDAoODyCfTB3YsJSsTj6G/FhKVqcfQvClKVfHQilKUApSlAKUpQClKUApSlAKUpQClKUApSlAKUpQClKUApSlAKUpQFSe2fRjFc212mdhRreQ+gO7dCD8MlnGfjgetQSvovVtKi1yCSDUVDxyqVZT8PiPgQeQfQgGqX1f2b3+kSFLSFrqP8A4ciMgJHoJFdl2t8SMg9+O1VuXjym+OO5WZmNKcuOG5y9D6euepnZNGjVvDA3u7bUTOdoJAJJOM4APzxkVbHRGg3/AEusdvfSW8ttHGQpRWR0bcSF5yJFw2N3lPAyM5z7ezzpN+k7ZlvWBlnfxZNvuqdqqEB+0AEHPqSalNSsehVR9/UlY9Cqj7vmKUpUgkilKUA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9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olarenergy.gen.in/wp-content/uploads/2011/10/solar-energy-work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190750" cy="1803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Opportunity for </a:t>
            </a:r>
          </a:p>
          <a:p>
            <a:pPr algn="ctr"/>
            <a:r>
              <a:rPr lang="en-GB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Other Renewable sources </a:t>
            </a:r>
          </a:p>
          <a:p>
            <a:pPr algn="ctr"/>
            <a:r>
              <a:rPr lang="en-GB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of Power in Africa</a:t>
            </a:r>
            <a:endParaRPr lang="en-US" sz="32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438400" y="1651000"/>
            <a:ext cx="3886200" cy="1752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2800" b="1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Solar Energy</a:t>
            </a: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Most countries receive 325 days per year bright sunlight.</a:t>
            </a: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Energy could be delivered, virtually anywhere without large scale  grid level infrastructure</a:t>
            </a:r>
          </a:p>
          <a:p>
            <a:pPr algn="just">
              <a:lnSpc>
                <a:spcPct val="80000"/>
              </a:lnSpc>
            </a:pPr>
            <a:endParaRPr lang="en-GB" sz="1800" b="1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n-GB" sz="3200" b="1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0" y="3594100"/>
            <a:ext cx="38862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2800" b="1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Wind &amp; Tidal Energy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Long Coastline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Vastly underutilized as of now</a:t>
            </a:r>
          </a:p>
          <a:p>
            <a:pPr>
              <a:lnSpc>
                <a:spcPct val="80000"/>
              </a:lnSpc>
            </a:pPr>
            <a:endParaRPr lang="en-GB" sz="18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3200" b="1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3911600"/>
            <a:ext cx="38862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GB" sz="2800" b="1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Geothermal Energy</a:t>
            </a:r>
          </a:p>
          <a:p>
            <a:pPr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Vast potential in many East African countries</a:t>
            </a:r>
          </a:p>
          <a:p>
            <a:pPr>
              <a:lnSpc>
                <a:spcPct val="80000"/>
              </a:lnSpc>
            </a:pPr>
            <a:endParaRPr lang="en-GB" sz="18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GB" sz="3200" b="1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2.bp.blogspot.com/_qMDw-ao0yS0/TGWV7lP8TSI/AAAAAAAAAIU/6xr7ZQQVnHc/s1600/12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27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lobalnvcorp.com/images/Wind/Wind%2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622800"/>
            <a:ext cx="1930399" cy="193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vwind.es/wp-content/uploads/2012/07/tidal-energy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60" y="4622800"/>
            <a:ext cx="2727740" cy="1916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bgs.ac.uk/research/images/energy/Figure_01_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826000"/>
            <a:ext cx="2743200" cy="187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:\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9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286001"/>
            <a:ext cx="5334000" cy="43088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 Unicode MS" pitchFamily="34" charset="-128"/>
              </a:rPr>
              <a:t>EXPECTATIONS FROM THE DPRs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667000"/>
            <a:ext cx="5410200" cy="35609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>
                <a:solidFill>
                  <a:srgbClr val="2929A3"/>
                </a:solidFill>
              </a:rPr>
              <a:t>Balancing private and public sector interests</a:t>
            </a: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>
                <a:solidFill>
                  <a:srgbClr val="2929A3"/>
                </a:solidFill>
              </a:rPr>
              <a:t>Transparency and investor </a:t>
            </a:r>
            <a:r>
              <a:rPr lang="en-US" sz="2800" b="1" dirty="0" smtClean="0">
                <a:solidFill>
                  <a:srgbClr val="2929A3"/>
                </a:solidFill>
              </a:rPr>
              <a:t>Confidence </a:t>
            </a:r>
            <a:endParaRPr lang="en-US" sz="2800" b="1" dirty="0">
              <a:solidFill>
                <a:srgbClr val="2929A3"/>
              </a:solidFill>
            </a:endParaRP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>
                <a:solidFill>
                  <a:srgbClr val="2929A3"/>
                </a:solidFill>
              </a:rPr>
              <a:t>Pursuit of sustainable economic and social benefits.</a:t>
            </a: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sz="2800" b="1" dirty="0">
                <a:solidFill>
                  <a:srgbClr val="2929A3"/>
                </a:solidFill>
              </a:rPr>
              <a:t>Global financing </a:t>
            </a:r>
            <a:r>
              <a:rPr lang="en-US" sz="2800" b="1" dirty="0" smtClean="0">
                <a:solidFill>
                  <a:srgbClr val="2929A3"/>
                </a:solidFill>
              </a:rPr>
              <a:t>Options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410200" y="2286000"/>
            <a:ext cx="3505200" cy="76944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Arial Unicode MS" pitchFamily="34" charset="-128"/>
              </a:rPr>
              <a:t>CONSULTANTS QUALIFICATIONS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10200" y="3048000"/>
            <a:ext cx="3505200" cy="362406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2929A3"/>
                </a:solidFill>
              </a:rPr>
              <a:t>Understanding of the Sector Dynamics</a:t>
            </a: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2929A3"/>
                </a:solidFill>
              </a:rPr>
              <a:t>Experience </a:t>
            </a:r>
            <a:r>
              <a:rPr lang="en-US" b="1" dirty="0">
                <a:solidFill>
                  <a:srgbClr val="2929A3"/>
                </a:solidFill>
              </a:rPr>
              <a:t>in </a:t>
            </a:r>
            <a:r>
              <a:rPr lang="en-US" b="1" dirty="0" smtClean="0">
                <a:solidFill>
                  <a:srgbClr val="2929A3"/>
                </a:solidFill>
              </a:rPr>
              <a:t>Emerging markets</a:t>
            </a: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2929A3"/>
                </a:solidFill>
              </a:rPr>
              <a:t>Capability to provide State of the art technology, cost effective solutions.</a:t>
            </a: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b="1" dirty="0" smtClean="0">
                <a:solidFill>
                  <a:srgbClr val="2929A3"/>
                </a:solidFill>
              </a:rPr>
              <a:t>On time Implementation</a:t>
            </a:r>
            <a:endParaRPr lang="en-US" b="1" dirty="0">
              <a:solidFill>
                <a:srgbClr val="2929A3"/>
              </a:solidFill>
            </a:endParaRP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r>
              <a:rPr lang="en-US" b="1" dirty="0">
                <a:solidFill>
                  <a:srgbClr val="2929A3"/>
                </a:solidFill>
              </a:rPr>
              <a:t>Willingness to go “</a:t>
            </a:r>
            <a:r>
              <a:rPr lang="en-US" b="1" dirty="0">
                <a:solidFill>
                  <a:srgbClr val="FF0000"/>
                </a:solidFill>
              </a:rPr>
              <a:t>THE EXTRA MILE”</a:t>
            </a:r>
          </a:p>
          <a:p>
            <a:pPr marL="280988" indent="-280988">
              <a:spcBef>
                <a:spcPct val="35000"/>
              </a:spcBef>
              <a:buFont typeface="Wingdings" pitchFamily="2" charset="2"/>
              <a:buChar char="q"/>
            </a:pPr>
            <a:endParaRPr lang="en-US" b="1" dirty="0">
              <a:solidFill>
                <a:srgbClr val="2929A3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FFFF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tura MT Script Capitals" pitchFamily="66" charset="0"/>
                <a:ea typeface="+mj-ea"/>
                <a:cs typeface="+mj-cs"/>
              </a:rPr>
              <a:t>Challenges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atura MT Script Capitals" pitchFamily="66" charset="0"/>
              <a:ea typeface="+mj-ea"/>
              <a:cs typeface="+mj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762000"/>
            <a:ext cx="9144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546100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GB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PROJECT</a:t>
            </a:r>
            <a:r>
              <a:rPr kumimoji="0" lang="en-GB" sz="24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DEVEOLPEMENT GAPS -              BIGGEST    IMPEDEMENT TO DEVELOPMEMT</a:t>
            </a:r>
          </a:p>
          <a:p>
            <a:pPr marL="287338" marR="0" lvl="0" indent="-287338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lang="en-GB" sz="2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FINANCING </a:t>
            </a: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IS AVAILABLE BUT BANKABLE  PROJECTS </a:t>
            </a:r>
            <a:r>
              <a:rPr kumimoji="0" lang="en-GB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ARE NOT</a:t>
            </a:r>
            <a:r>
              <a:rPr kumimoji="0" lang="en-GB" sz="24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 AVAILABLE</a:t>
            </a:r>
            <a:endParaRPr kumimoji="0" lang="en-GB" sz="24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GB" sz="3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GB" sz="2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pic>
        <p:nvPicPr>
          <p:cNvPr id="8" name="Picture 8" descr="G: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8" descr="WAPCO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675" y="0"/>
            <a:ext cx="822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6096000"/>
            <a:ext cx="1676400" cy="5568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 b="1" dirty="0" smtClean="0"/>
              <a:t>Construction Drawings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 b="1" dirty="0" smtClean="0"/>
              <a:t> Tender Engineering</a:t>
            </a:r>
            <a:endParaRPr lang="en-IN" sz="105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1600200" cy="14927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00" b="1" dirty="0" smtClean="0"/>
              <a:t>Project Management</a:t>
            </a:r>
            <a:endParaRPr lang="en-US" sz="13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300" dirty="0" smtClean="0">
                <a:solidFill>
                  <a:srgbClr val="FF0000"/>
                </a:solidFill>
              </a:rPr>
              <a:t> Contract Management</a:t>
            </a:r>
          </a:p>
          <a:p>
            <a:pPr>
              <a:buFont typeface="Wingdings" pitchFamily="2" charset="2"/>
              <a:buChar char="§"/>
            </a:pPr>
            <a:r>
              <a:rPr lang="en-US" sz="1300" dirty="0" smtClean="0">
                <a:solidFill>
                  <a:srgbClr val="FF0000"/>
                </a:solidFill>
              </a:rPr>
              <a:t> Construction Supervision</a:t>
            </a:r>
          </a:p>
          <a:p>
            <a:pPr>
              <a:buFont typeface="Wingdings" pitchFamily="2" charset="2"/>
              <a:buChar char="§"/>
            </a:pPr>
            <a:r>
              <a:rPr lang="en-US" sz="1300" dirty="0" smtClean="0">
                <a:solidFill>
                  <a:srgbClr val="FF0000"/>
                </a:solidFill>
              </a:rPr>
              <a:t>Quality Control</a:t>
            </a:r>
            <a:endParaRPr lang="en-IN" sz="13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6200" y="213360"/>
            <a:ext cx="8961120" cy="6492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16694"/>
            <a:ext cx="8534400" cy="104644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WAPCOS </a:t>
            </a:r>
            <a:r>
              <a:rPr lang="en-US" sz="2400" b="1" dirty="0" smtClean="0">
                <a:solidFill>
                  <a:schemeClr val="bg1"/>
                </a:solidFill>
              </a:rPr>
              <a:t>– the Design Engineering Consultant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WAPCOS </a:t>
            </a:r>
            <a:r>
              <a:rPr lang="en-US" dirty="0" smtClean="0">
                <a:solidFill>
                  <a:schemeClr val="bg1"/>
                </a:solidFill>
              </a:rPr>
              <a:t>render design engineering consultancy encompassing Infrastructure, Main Civil works &amp; Hydro-mechanical works, the sphere of </a:t>
            </a:r>
            <a:r>
              <a:rPr lang="en-US" dirty="0">
                <a:solidFill>
                  <a:schemeClr val="bg1"/>
                </a:solidFill>
              </a:rPr>
              <a:t>activities as follows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</p:txBody>
      </p:sp>
      <p:pic>
        <p:nvPicPr>
          <p:cNvPr id="8195" name="Picture 24"/>
          <p:cNvPicPr>
            <a:picLocks noChangeAspect="1" noChangeArrowheads="1"/>
          </p:cNvPicPr>
          <p:nvPr/>
        </p:nvPicPr>
        <p:blipFill>
          <a:blip r:embed="rId2" cstate="print">
            <a:lum bright="16000" contras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572" y="1295400"/>
            <a:ext cx="1353144" cy="14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8"/>
          <p:cNvPicPr>
            <a:picLocks noChangeAspect="1" noChangeArrowheads="1"/>
          </p:cNvPicPr>
          <p:nvPr/>
        </p:nvPicPr>
        <p:blipFill>
          <a:blip r:embed="rId3" cstate="print">
            <a:lum bright="20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95400"/>
            <a:ext cx="1872208" cy="14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DSC01260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1998663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187" y="1295400"/>
            <a:ext cx="2136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3" descr="DSC01293"/>
          <p:cNvPicPr>
            <a:picLocks noChangeAspect="1" noChangeArrowheads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844278" cy="12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1"/>
          <p:cNvPicPr>
            <a:picLocks noChangeAspect="1" noChangeArrowheads="1"/>
          </p:cNvPicPr>
          <p:nvPr/>
        </p:nvPicPr>
        <p:blipFill>
          <a:blip r:embed="rId7" cstate="print">
            <a:lum brigh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2494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70" y="2676159"/>
            <a:ext cx="212973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Topographical </a:t>
            </a:r>
            <a:r>
              <a:rPr lang="en-US" sz="1400" b="1" dirty="0" smtClean="0"/>
              <a:t>surveys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399" y="2743200"/>
            <a:ext cx="2438401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Geological/ </a:t>
            </a:r>
            <a:r>
              <a:rPr lang="en-US" sz="1400" b="1" dirty="0"/>
              <a:t>Geotechnical Investigations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5931" y="2667000"/>
            <a:ext cx="267528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Conceptualization </a:t>
            </a:r>
            <a:r>
              <a:rPr lang="en-US" sz="1400" b="1" dirty="0"/>
              <a:t>&amp;  layout </a:t>
            </a:r>
            <a:r>
              <a:rPr lang="en-US" sz="1400" b="1" dirty="0" smtClean="0"/>
              <a:t>planning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343400"/>
            <a:ext cx="2514228" cy="30777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Tender </a:t>
            </a:r>
            <a:r>
              <a:rPr lang="en-US" sz="1400" b="1" dirty="0" smtClean="0"/>
              <a:t> Engineering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4763869"/>
            <a:ext cx="213751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Design </a:t>
            </a:r>
            <a:r>
              <a:rPr lang="en-US" sz="1400" b="1" dirty="0" smtClean="0"/>
              <a:t>Engineering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6207955"/>
            <a:ext cx="3124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Technical Assistance during </a:t>
            </a:r>
            <a:r>
              <a:rPr lang="en-US" sz="1400" b="1" dirty="0" smtClean="0"/>
              <a:t>Construction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29000" y="6346455"/>
            <a:ext cx="2250529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Contract Management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6011" y="6208155"/>
            <a:ext cx="27969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Optimization of Site </a:t>
            </a:r>
            <a:r>
              <a:rPr lang="en-US" sz="1400" b="1" dirty="0" smtClean="0"/>
              <a:t>specific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/>
              <a:t>problems &amp; </a:t>
            </a:r>
            <a:r>
              <a:rPr lang="en-US" sz="1400" b="1" dirty="0" smtClean="0"/>
              <a:t>solutions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5105400"/>
            <a:ext cx="2057400" cy="118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520" y="2988062"/>
            <a:ext cx="1584176" cy="1267480"/>
          </a:xfrm>
          <a:prstGeom prst="rect">
            <a:avLst/>
          </a:prstGeom>
        </p:spPr>
      </p:pic>
      <p:pic>
        <p:nvPicPr>
          <p:cNvPr id="23" name="Picture 18" descr="WAPCOS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4414" y="0"/>
            <a:ext cx="6395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172200" y="4375919"/>
            <a:ext cx="2057400" cy="5770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en-IN" sz="1050" b="1" dirty="0" smtClean="0"/>
              <a:t>Development of Infrastructure Works Including Roads, Bridges </a:t>
            </a:r>
          </a:p>
          <a:p>
            <a:endParaRPr lang="en-IN" sz="1050" dirty="0"/>
          </a:p>
        </p:txBody>
      </p:sp>
      <p:pic>
        <p:nvPicPr>
          <p:cNvPr id="21" name="Picture 20" descr="OptimizationTips.jpg"/>
          <p:cNvPicPr>
            <a:picLocks noChangeAspect="1"/>
          </p:cNvPicPr>
          <p:nvPr/>
        </p:nvPicPr>
        <p:blipFill>
          <a:blip r:embed="rId11" cstate="print"/>
          <a:srcRect r="101"/>
          <a:stretch>
            <a:fillRect/>
          </a:stretch>
        </p:blipFill>
        <p:spPr>
          <a:xfrm>
            <a:off x="6096000" y="4800600"/>
            <a:ext cx="2379017" cy="134611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5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1746" name="Slide" r:id="rId4" imgW="5027790" imgH="3770402" progId="PowerPoint.Slide.8">
              <p:embed/>
            </p:oleObj>
          </a:graphicData>
        </a:graphic>
      </p:graphicFrame>
      <p:pic>
        <p:nvPicPr>
          <p:cNvPr id="3" name="Picture 8" descr="G: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52600" y="1371600"/>
            <a:ext cx="2362200" cy="548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905000" y="1981200"/>
            <a:ext cx="2133600" cy="381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marL="236538" indent="-236538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kumimoji="1" lang="en-IN" b="1" dirty="0">
                <a:solidFill>
                  <a:srgbClr val="800000"/>
                </a:solidFill>
                <a:latin typeface="Tahoma" pitchFamily="34" charset="0"/>
              </a:rPr>
              <a:t>47 Hydro </a:t>
            </a:r>
            <a:r>
              <a:rPr kumimoji="1" lang="en-IN" sz="1750" b="1" dirty="0">
                <a:solidFill>
                  <a:srgbClr val="800000"/>
                </a:solidFill>
                <a:latin typeface="Tahoma" pitchFamily="34" charset="0"/>
              </a:rPr>
              <a:t> Power Projects in 17 Countries with an installed capacity of more than 20,000 MW</a:t>
            </a:r>
          </a:p>
          <a:p>
            <a:pPr marL="236538" indent="-236538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kumimoji="1" lang="en-IN" sz="1750" b="1" dirty="0">
                <a:solidFill>
                  <a:srgbClr val="800000"/>
                </a:solidFill>
                <a:latin typeface="Tahoma" pitchFamily="34" charset="0"/>
              </a:rPr>
              <a:t>8 Thermal Power Projects with an installed capacity of more than 2900 MW</a:t>
            </a:r>
          </a:p>
          <a:p>
            <a:pPr marL="236538" indent="-236538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kumimoji="1" lang="en-IN" sz="1750" b="1" dirty="0">
                <a:solidFill>
                  <a:srgbClr val="800000"/>
                </a:solidFill>
                <a:latin typeface="Tahoma" pitchFamily="34" charset="0"/>
              </a:rPr>
              <a:t>17 Transmission Projects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1371600"/>
            <a:ext cx="2286000" cy="5486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4191000" y="914400"/>
            <a:ext cx="2057400" cy="5410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marL="236538" indent="-236538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kumimoji="1" lang="en-IN" b="1" dirty="0">
                <a:solidFill>
                  <a:srgbClr val="800000"/>
                </a:solidFill>
                <a:latin typeface="Tahoma" pitchFamily="34" charset="0"/>
              </a:rPr>
              <a:t>Over 43 Hydro Power Projects with an installed  capacity of more than 8000 MW</a:t>
            </a:r>
          </a:p>
          <a:p>
            <a:pPr marL="236538" indent="-236538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endParaRPr kumimoji="1" lang="en-IN" b="1" dirty="0">
              <a:solidFill>
                <a:srgbClr val="800000"/>
              </a:solidFill>
              <a:latin typeface="Tahoma" pitchFamily="34" charset="0"/>
            </a:endParaRPr>
          </a:p>
          <a:p>
            <a:pPr marL="236538" indent="-236538" defTabSz="8001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v"/>
              <a:defRPr/>
            </a:pPr>
            <a:r>
              <a:rPr kumimoji="1" lang="en-IN" b="1" dirty="0">
                <a:solidFill>
                  <a:srgbClr val="800000"/>
                </a:solidFill>
                <a:latin typeface="Tahoma" pitchFamily="34" charset="0"/>
              </a:rPr>
              <a:t>7 Thermal Power Projects with an installed  capacity of more than 11000 MW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838200"/>
            <a:ext cx="2362200" cy="5334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800000"/>
                </a:solidFill>
              </a:rPr>
              <a:t>Overseas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0" y="838200"/>
            <a:ext cx="2286000" cy="5334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800000"/>
                </a:solidFill>
              </a:rPr>
              <a:t>India</a:t>
            </a:r>
          </a:p>
        </p:txBody>
      </p:sp>
      <p:sp>
        <p:nvSpPr>
          <p:cNvPr id="69640" name="AutoShape 16" descr="data:image/jpeg;base64,/9j/4AAQSkZJRgABAQAAAQABAAD/2wCEAAkGBhQSERUUEhMUFRUVFRUVGBYUFBUXGBgUFhUWFhYWFRcXHCYeFxkjGRUWHy8gIycpLSwsFR4xNTAqNScrLCkBCQoKDgwOGg8PGiklHSQyNCwsLCwsLCwsLCwqKSosLCwsKSwsLCwsLC0sLDAsLCwpLCwpLDUsLCksLCwsLCwsLP/AABEIALYBFgMBIgACEQEDEQH/xAAbAAABBQEBAAAAAAAAAAAAAAAEAAIDBQYBB//EAEMQAAIBAgQDBgIHBgQGAgMAAAECEQADBBIhMQVBURMiYXGBkQYyI0JSobHB0RRicoLh8BUWM5IHU6Ky0vEkQ2Nzk//EABkBAAMBAQEAAAAAAAAAAAAAAAABAgMEBf/EAC4RAAICAQIDBwQCAwEAAAAAAAABAhEDEiEEMUETIlFhcZHwFKGx0YHBUmLhMv/aAAwDAQACEQMRAD8AwhsVwJRdLsxV7k7MEiu0T2FLsaAoGy0gaJ7KudlRY6BsMYlem38J29tR6UUoqK/aiH+zv/Cfm9tD/LRCrTsTQgtPVacBTgtOyaELddFunKamApiIezpmIt90np3v9pzflRYWu9nQAP2dd7OpMMvdHhp6r3T+FSZKYUA4u33PIofZ1qbs67j1i056CfbX8qJZKAoE7Ol2dE5KWSgVALW++vgGP/aPzNP7OplTvnwVR7lj+lPyUAC9nXOzorJXMlAgU264UokpXClAApSoMUkgL9ox/Lux9tPUUeUodEl2bkO4PTVz7wP5KQDQlcK1PkrhSgdkBSmZaIIppWgdkRpZqeVqO4YH5dTyFLSNTIrr8gJO8TGnn/fPpSp6W433Op/p4UqWkeomy12DUiipFo3BNEamnG3O1SAU9RSdlJoFjwpAUYBS7IUtw2BQlRWFiUP1dv4D8vtBX+WjxYFR4mxEP9nf+A/N7QG/l8aQyELTteYoxbNSi1RuPYr6nttRQw4rv7OKpNktIYq04JT1SnhKqyaBrSasPGR5EfqGqXJXSsOPFSPUGR9xapctAgHH2/orn/63/wC00Rlp2JtyjDqrD3U06yO6v8I/CgCLLXMlEZa5kpiBLS6sf3o9lUfjNPy0/Dr3Z6lj7sT+dPyUAQZaaVogpTClAiHLTStTFK5lpgC4hsqkjU7AdWJhR7kVy3YyqBvA369T6nX1pzrmuAckGY/xNIUegzH1FSlaQEGWmlanK00rQIgK0wrU5WmlaBEBWoUEnNy+r/5ev4edTXFzHLy+t/4+vPw86cVoGQlaVRmyLmrCV+qOv736eGvOlRYBoWnhaYFy/wAP3j9R+HltOopDOBaeEpBaeFoKRwLTgtOUVKq0mUiMJTgKmCUhbqbHQLhbcSn2Yj+Azl9oK/yjrROSuYi3EOBqkkjqh+YeegI8VFEqoI6jw/GkMhVaeFqTsq4EiiwOZKXZ1IIpyxRYga+kAH7JB9Nj9xNS9nUxtyCOoj3rlnVRO+x8xofvBp6goiNmosEs20PVE/7RRypqKG4an0NvwRR7CPyosKF2dMuaAnoCfYTRZSocTblY6kD3In7pp2KiG3ahQOgA9hFdKVOUrmWnZLBylNKUSUphSmSDlKjuQASdAAST4DU0UUobEJmKp17zfwqdB6tA8g1OwIMNZIWSIZjmPgTy9AAv8tPK0SUppSgQMVphWiSlMK0ADlaiumNBudvzJ8B/Sibhj8h1PSo1tRqdSd/yA8KAIVtQI/snmT41BdXMcvIfN/4+vPw86Jvsdh8x28BzY+A+8kDnXEshRA+/cnmT4mgCIrSqUrSpCJAK4LcfLt9n9Onlt5VKFp4WkaDLZB2qQLXDZ5jQ/j51JbPI6Hp+YPMf3pRYzoWnqtOVakVKQxIKnRAajVakC1LRadDmsmdKEsdw5OWpTy+svoT7MOho5CajxOHLDQwQZU9GH5bg+BNSrQ5U+RwMKdIqFLRZZGnIjoRoQfI0w2iOdOyaJbhpC4KjPiagcUDSD1cdaCtYoftjWxP+gr7mJ7QgwNpgio1Y9ap72LZcS7gz2RXMOqC1LKOpIdiB1QVJpRsFFQ4C33AOhce1xh+Vct4wRpB8etPwN6QfB7n/AHsfzo1D0WT9nVZi7/8A8qza11S7cOpjQBQCPVjPhVqbw61lbeNY4q1dJGW87ZNv9PsnRAeYOoeP/wAvhRqJcKNIbdMKVLv4U1h0qlIlwZFlppSpVNLnTUiHEgZaHw1uQXO7wQDuFHyD2k+bGiMSmYhOR1b+AHb+Y6eQapCKqyKIClMKUQVppWnZNAxSo7mg1/vwHjRNyAJP9+A8aiFrmd+Q6f18f7JYgZbXM7/gOnn1NNvNlEn2G5J2A8TRbLQqJmOY7fVHgfrHxI9h5mixkNqzEk/Md+g6KPAffJPOulaIZagMnbQdf/Efn+NFgRO0aak9AJpVILcf39560qLAarsphtQdmHPwI2zeW/IcqJtkHb+/Mcq7kBEHUc5phGX5tV5NzX+I9P3vfrU2WkTqtPNsHf8AvxHQ0wKPtEeo/MUNwHG9raVtdS28zox0PpB8jSsYaoI31HUb+oG/p7VOkESNa4HHWni2Drz6gwf60rHQ5VqQLVXZx3/yntySEtITO0sxnYRIBT0Jq1JoGdC06KGvSR+lBPimG1TqLUGw57gRs3IwHH3B/TY+EH6tOxDKNxVYMYeYk0y1f1C6gfVPOB9XXoNvDyNS5mkcYRfSkuLUCDuKiuYrKCc0gSdRqAKz2K4+tw/RlVH23S4f9qKCT/MRUqZo8Zf38agElgB12E1lxxS2WfNIDXmJbK8kfIBt0H69CIb9nPmuXDeIaAHRgCMqmV0hdS2h00p+GxtllOYAKGuQuUfWuM3LaFgVVkV0Lbh3xBatDIWICkhe45+jiV5ToJX+WaLsfE9kZpdtXJ+R+YBGkedZ+xxO2bhVyI7knKO9kzR5TIJqROL2QWtz3C4M5dlgSg9RE9DUtWWpUuhdY/4ltXE7NGb6QhWORgRbOrkaTJUEDxbwoG/xS2rJkLFUuWysq8rFxQVgjXuyBH9CPd41aVwtuIliO6IQshB9B8w9qdjOJ2UU5IKlbakQJ0cHN4mN/OklQN31NjZxocSjAgaEjkeh5g+Bolb2mp/v8qwb4qybnaIz2DmAPYo/y66tAKnyAq4wvxIV0ebq/bt2byMPFrbLB81b0opoNSexpc1K40Ak6ACSahwlwXFDo2ZWEgj+59KI7HO0fVXfxbcD03846GhSYOKY3C2TqW0ZjJHTovoNPOTzp71OgAoe6xrRSMHjOFaiuNGnPkBv/fjVbxfGFLlgawbhDEE6SjKsxyzMvuKLkjl5/wBauzOiRbesnf7h5fr+FOKVH23T3qDiOLKo2X5gpOnLQwB+8Y09+gLslxOumcx9UHX95h9XyB36nTkaTtrA1PQfmeVN4SgbD2jrrbTQk75RPPrNFFIp2TQGbM/N7cv6+vtXGWiWWo2WixUDlKVSlKVFj0kb4UNsYPtQt5GQQZ8KbZ4uRvB86nu8etKBnOp2UasfJRrWKZ0tUU+MusqORsFOnTSBHhPL26UNwLE5MqEtDovpcRQND4rH+yKl4k73lbIFtJ++RnIncAcp/wDdV2IwlxADniCCDkA1XkfIae4pX4lUnyNrh2zDfUf3PlUmJBRGY6hRMdTyHqayFt74PeuhSQcp7NYZtis+2/5UScXiJRWv6TMdkoBGgk+5noPOp38S/wCA/hFpkxCE5vprd4nN9vNbdhEmIA23Go6Vq8Pa5EbbeX9Nvasj210X7bPdQOpYjPaAUqygSchBBI7piSCBvpV3Y+JZkXFKFT83zW9f34BUH94D3ptvoTSXNFq+Dob/AA3XWjsPczqCCIOxB/TeuvcyjZj4iobKW3IAbhY3FDtw4E8/Q6iOYNWiXW+zznx9q6byN8w18CazbrdG632ZnuI4aLbKTDlWAnQGQY12B8D6UDwHCPbw9tW0YAyJ/eNa58IPMeQoJMGMzCAdZ9D4+YaoeTpRrHH1TBQ+bRgPOqvGYRle6AVFuFeCRJLgqRvrrbJ/m25i+fDAHQR99UnxNZPcKZg5mysSO/cjITHIFSfWpg99jTKu7uF/DHCe0s9qVAN52ueSaLbGpn5VB/mrl/4bf/EVcD6P9nIk9QxER6irvhuVEVF+VQFGn1V7oHsKtbanMpjTK++n2Kblu2Z6dkqMzx7gZGHa4AC1oi8BrqEMuNNdUzjTrQvDcE73bSqVNpnLkcwLKq4G5gZ3t+433rZ3SGBEaHQ+R3BHiKy3wnZ7K5ezZy1qMNLGZyMTI87Yw5qoz2ZE495bGlGCjmfeoMXgyVYDmrASeZBolMfJ1XT3qG5igJJjQExPTWhTE4MzXwtw+5awqWiQHUuDGoXvtqTzPQflrV32eRY6ffO+vWjLQhQMo0AG56a7+NB3xzI9zV67M9FEXb8hrUd/aTEDrNNuYyJlV85/Gaq8T8RDa1aN3UCVACTyBc76690NtVJtidIB4zZDXEVgSvZXXaDES1pVO/KIqy4XjDctDMCHHdcHQhh1HKd/U1RYprz4gN2qdobYCKls5V75JnMZOXVsxHSAJFRW3xBvlEvNnYKT9EkaEglukDpzMc5rVMwnE017TQRmPXYDqfD8fcin4leUslsZiP8AUYgwdD3Cx0+Zxm8rXIbQjBYhjlW+5PeZ5spMDad9TsBpsRypmE4dfdrmW8xaZc9mphU7qxHPQkAdCd4q7MqLL4ZxAGGVTujXEI3iHYgaeBFWocGs5w/DX7XaZCt0Z2ZrbDKx6lYECMu5MfndYPiSGFZWtOwELdGWZ+w3yv6GfCixUTlaYyVNcfWAJPQcvM7D8fComw8/Pr+6Pl9ftevsKdioGLk/IAR1JIHpAJPntSolhXaYqMcV6H3/AL/Oq/huFGTM+cMWaSruCdeYBBrVngBjQe8n8agu8DcawPIHf351yLNHxPReGXgZ/G8NQ22gvMErNx9xrsx/uaGt4VbuRZcZoPzGPQ+5noprRthSN1JHlp41T8FwoDuCD9GzKPD7OunIn3FWp7EPH3kc4hwrRAvaQbiqe+zd0yD5aaT41ziXDAgDgv3SPrse7MHfber5QvIb6a/1NJlVlZGzSQQDpsdNuorPtGavCmUKYdLl5Q2dQqFjLtrm0WDMqPX3q2tcMUaq1zlteu7DTfNQfAbIKu5EMWyjxCCD4ASTV2uGBIKievn4waJZEtghibVlbgxctX2CZhbZAx1JGfMRmkk6xv8A0q9XizjST7zQ9/DRsADzgj1FRBOUgjqPwmo13uadnWzLT/Fyw1iYjTT7qTY30qvZByiPEH8aeVPXXxpa2NYolrZxhAgGQa6vFAGGZZBGX8xt5H3qn7Nuv31x1aPEQfUailaYaGjTrcVx3YB6bR40BxzAF7LxmBVQ4KmCDbIeVPXu6HxoK1eYagxVlb4k3Mq2mvl0NYS1J3E6o6WqkD8IxTFzZcqbiywZT3bqE/6iDkde8vInoRVubTK6SAPm5eA/SsngUs3DlY9k1gZEdTD9spgXBPzdwJpsc5q1/wA5GFtss4oEqBJFpgVIF4Hla5kbggr41E1K+78+fYcZRS73zy9fyXHFeLhCtm0VN64JGb5La7G9c27o5D6x06kN+FcOqYYElnLtcul21Zw7kqzRzKZKpsfw63aQuH/aLl5Tbd4Mm++lq4AflQFssDYZelamzgFRFUEgIqqBpoFAA28qh5FGNIShrluPa6vT00mosRcSIHMidOW5+4H3pxsxpEz5/jtQV/DmZOgA68z/AEU+9WsgniQU14TMx4Rv99V+Iuak5QfKu/sfOQfLWoLwJ6R/fStFMh4yj+J7AdbQClgb9vOFP1NQZjlJHrFSXfh/DwMwPrdu7+Hf5bVK9kM0bhRJ8+XXbU+1dUquoHhP/uttTrYwcI3uZ3iPw7bS/ayW2K3Q6RnuTnHfB3J2nTnHLejeAfCVi4bjsrHv5FlnX5FHaHRvlzNGpPy786n+I2mwXAJa0yXBrr3T3gNPsF6l4Tda3ZXcsRmMGZZyXO2+rGtVJ6eZhKK1UkR8O+ELH7TiFa2/ZqLRtntLgmVOeCGk94UPifh3D2cQUCNDgOozvHIHvFxzzaE8hqJ1u7Vxj8wBnX/16aelV3xVYy2c6QGXuiAJJud1RMTuY/nNXHJbMpYmkDfD/wAOWLlntDaJNx3cfSXABbzEIubMM0AeO9Wv+WbMQU0+xnuldOst3vuHhVtgcH2dtLYiERUEfugD8q7dWdB6np4Dx/D2q9dmDjRS/DCv+yoLgIZSywdwAxAHsKsHWpXw6/ZGmm1RHDL9kewpWPoDm6vUHy1/ClUzCu0yTtrGKef40VbvA+PtUCKPCndgszl19a53pZupSXImuWFbXKs899fOPx/GslxHhwt4x2RX71tH7ICc+U5WURs0aq20iD82mpN8j6hPlP51nviTGHtLF3I6FGKTrEXIBnyAY89YqYKN7GjnlrctsNwSzfth7Vw5TtKagjQqwGoYHQg86zvHMIVzqhBCrLOJyiTlGvTMcs8zI2BqXG8YuJcY2kUBhF1Uz5Xy93MogFWEZSQQW+UGRK94rjUuJYtgIVuPqyHvMugOYQNAcpjYZIgARTUKd2N5ZPZo7wr4fu27Vtch+UNsdc3en7/Spv2VyYywfbbrWvXi9siRmA5ERp99SWuKWWMMQT4rofcaeVYSc+ex0wyQSSpmO/Z4+ZSOXgfI01sNl5kKxAH8ROg9SR61urjWBGYgD1A+6qn4lw9rsYRh9JdtgQAYgm5uNz3NudTFtumaPKuaM46OuhmOv6ilm2Bgk+OuxJ28q1GCNl0DO1tTGoJA12IMcwQVPiJ2IoK/grbYm2VZMgbs57oU3HtOSZBzGPoxt9dulH8B2q8SrSxzgx4VIuGJGxjxMVo14NrmRVYcwrT+Io1OGW2HeTIeomPXlWblfJGqnFb2YkYcAkEGASAes6j9PSpv2PaJHmPwIrY3OBgMrAyD3TAJ8j4cx/NQ3FsGilUAZnYFgqW5OVSAWZlUwAWUbE67GlcyllxdTzrjd8Ye53gpYtbuqDHe7rowJP1e4pP8VFWMFYZQ37RZGILZ+2zJCkK0IF/5fIiNfaK7jFg3rty8c+a07W1VcPcdDbs/6nea3GYk3NCAJUTGsFWcGgtrdBfs2YhWOEBUzmhwxw8FN9N4HpW8ovSvExjki5PlRZ/44l42LYVFdL6PeVMpGVGChlYDvIXdSD4Gdia1ty8VaJPiBXloujMMRmvI2YLC4fIThnGVXAW1k1JDnec0DUAncW+LXoJuW7jAfWFm6rkfvIVjzyt6Vx58LVaTq4bMneotGxIjSRO+4PrFCW8W+6kwST6bc/L76b2qlAyHMGAKn+Lb01rgURAIgch/Ws4No6Zxixt3FNPeI1IHPc+NM/aIn8ZJA8fE+FDcYumECwG7QZdV+ZVZxvpuo9DRNvEhwpIUDeCwkH7O+4Mz5CumMtkzllFW0hqlFKhhq0n5h+Phpyp2W3qApnzB/wDXnQb3VfE2/lyy1sTGpKFmjmTKqIq2ODX7I949AK111VnK4XdAl7h1tlIYNBBGhEANoY9DWW+H8SLSoj52UE28wXRbi7xHKI08evzam7ggTCxH8epPTy6+1UFvh7rir9uF76dt3mOXKYFxgZ0kgSf3BW8JppnPOLTTLxrgtgu2YJEljGWImZ6RVFfv/tN+xOdE7bOqMpWUtLmLN1ZiVgfVU9SYVi5iQELkNhsxe3mBhiO8HYblRGYKf4407s3DrzPjbjmT2SZPoxoO1Ic5ZO5g69I9LSS3M5NyNGuOU6BwOpPLwE7n+/CnHEIBowjzoe9jgRAW4p5dwb0Ncu3eRnzQD/3UpkuKfMObFL9pfeov2tT9ZP8AcKrL/b8yv+0fmKr8Rbuc436CqUvMXZly+M1+p6uPypVRW7Tfu+tKq1B2aHJYI3UDyB/WpQ7DYkepqwXB3uls+1SDB3edtD5N/WuF5WekoQZXrirvJj/u/UVWfEePutaFoliXMgaE6d0ADqWdV/mrTrhG/wCSfRgfyrI8RvB8YC9u7ktyAq2mY93mCFP1yDPRhV4srlLlyM8uLGo+oZw/FYrKct46xP0FsiABliRouUiBsAfOgcJimtYlHcZ1djANtUGZlYLljRS2fNHQKelTvxi1bYj6Tsm0cZLgGWWPZjMJnMT5rcfaBQ3GoNjudpnzJcnsLwKvP1WyAFQNBOug1NaqTbprn5GUscErT3Xma4cQ6WiPCB+lL/ExztD2g+8UTw27+0WrdzuHMoOojXZhBII1BqxTAMBt7M36158s2nZx3PQWFNbSM9i+MwAFQAlgMxEwpmSQI10Hhr6ULi7a91nC3RnAPaW2fRgVCjvwqliNABv4a648P01UesmguKcHVrFxIQEo2WARLASp23zAU48SrqhS4dVd2ZuxgVZLZC4b6S4RrYOls5mE5uXdUcj3q6nCgbgt5cPn7bcWQIt5DcGuYabDnr7Vp+FLZuWwUCLAAIzGU0BA36QQedDYSxavYl7kqFt2lQPnEMWdjmHQAIIM6hp6Ep53b2ewdjGlujtvh9+xlCuHUuqsoLZgHMBs+YkAab/+rjD4K4DoYPi5I8t/yqrs3U7ZxJKMQqnLeOoRTI0MzJ1/dHIzUyXlN1YEKmYN3biiShJkssKAFWDP1jWDyz6/gqsaXQuHTEDQCR57ffQnGcdcw1q7irijPas3AhkiSxQqImAC6r151aWeEggFQRpowuA6eB51mvj7hRAw6Rcdr2JtrlmSbdubrkDwCD3pYeJ1TUb+depz5VBRfIytjj1gYS3aZLs2Qp1sBQ1ze47MzA/MzmddYMLBnv8AmmwyJgSrthBdS9LNbLLaTMblgd+CGuKSCTolxhHdBq941jVAf9pTEEBZZUBCgEEksQpERy13HeFZjh+FZcOS1s9o91LqRh7/AHb4Yraw5YMPmAZeeUM3OvThlUldfP8AhwyjBOr+e5a/EvGsG7hLdm92d1CHTsFaANFe12byDL7zoFA10A3Xwxxi1icBZuXSofs8twNCntLc23kcpZSY8awXAcS1y8122uJY5COyt4e82SWGZMxZiFDJEwJYNJHLR/CuFFxsXaZbqFb6uEuW3DZb6BySu4Gdbp/WufiJ1GmuXz9GmDRq/wDT9jQYXhtgIqqVC21CiDm0Agb+HnVdxjDWzkFp0Ba5lY75VyO0x3dZVV1+1RWI4FaALO4VRqSRcWPMnaqLDYC32jg9oQSWBC4jQyE/5R5ZCD4nwrlhkT33O17bKQFxX4XZezYtavZrmUhlzk5lYKP9XRc2UECBrMdRcH8MPls6WCLrHNNmYtuHurm78xoo5HvnrR/EsDaudoue4B2VxVLLcAzpkuLJdBlllA16DbSbfheEtX7eZL0QACpIOWQDvOoiIbmNfLo7dxjf9GdRcuf5M9huCr2oslcMWF5iW/ZyZt5GuCR2g6gCAdSddINnieD3FKBLwuIzqjDK8gMTqrs7NC+Z9Dt3B8DS9ibjq2ZVtqoeVg5mZiQJOkIuvMMD0mwu8DYfI1w6ad1SB5gmpnn3SsrHCPNMExPC8ojLPLQD00isVxnDG7iezUMvZohfLbVpLseztsDpDSdIIJKzpW1u8LvASboAAkghwANzsY2rAcHm+bz3O2HbXCcy4e+5KAQiqwUqoAETJPlE1tw905WGeadRLbFcIuNbLNi2yEBx9FbVm2Kkd0d4mIg7xVf8Mh0e5abMGaLmi5ZEA7Lyy3EI9RpECYcUDEWWu3eyUkvltXYD98MCNSAwBaDGtx+aV3FYtbWMsX7a3+7Kvmw90B1JiFLqN1dhBmIGprZa6cX18vYwlPHakunmWt12G+YUVheJnw8Zk+1a0W05Ae2hqC7gbZMlEnrlFci4h8mjdxg+RUFHb6vvIoO5g3Gs+kafqa0EAaDTy2qB11prJJkVBGbu2bh+oD4waVaBjSq1kkLuFat2pkvVQJxHxohMd40NMySLm/jhbRnMd1S2u2gnWsjwC81s3XIz6LmhzzAB7pjUi3a0bSY0MxRXHcbmtran/VuIhPRZzMfZfWaruDYnR3BlM73AmXQuTlUtEbACN9SsCZjWCqDZEl3kaexaNz6uZ7ZFw5oKvdI7ttTsECSugA7yHrUNq+xttZs5kLWzlDXBkZHU5CFYRmHyyhElJ1ojB4rKvePePeYjYud48OQ8AKrcfiCrGCMo74ELojMO2Gokw0PpqM0DnGSdui3FpWWP/DvGzhSjam25Akg9xu8oPrmrW27g6D2FebfCeNWzfdcwysLi6lRrauZ0OhjVL5OmmhrZ2uJqdQQfIisuIj32/EvFbikXiuKmFxY/pVKmNFM4hxgWbNy7/wAtGf1AkD1MD1rl026Nmn1KuzazZ7aG5Fh7tvu2sy3F7QstpiqnuBMoJ1gggCJDWnAcKl+32xCkNevPFxRIg9kA6gQCBbGg2zGOtZnCvdtW0VVzTbC3mF9hKlpZhKDK2d31Gnfarz4dx5W9ftMV2t3lAZmIkG04aVBmbaHaO/pvXTlvS6Zzxi7SD1+H7TYl1Nu2FNvMsZfmcdm7CRuBbH/9Kr8fh7FvFWwotlUXPdX6I6qrWwSToTBPP/6xI2NGcXxcPZKEhizINAIkDv8AfgEBsojmbgGxofAKoW40GUvWyRKywSMzDKY1L3OfKOWmUZOrb8q+xUoO6LC3irK3wEcop7zKOyjZ1BCgHWZncyB00ruK3bl7ilpcMxu/s2GuOWUWyEfEMLY8JyKTsd+W4lW49zEo1t17lu4ZUd3MzarrJJzFpPg2nTM4LiLW72PxL5mstiOycplDXOwGUgazqWJOhGuvUaY4RbbXOvzt+DGeuq/ov+yXEYlbTdo4Rrd6+zIGLnMFsWl1IIZ4J1Oi7wDAeExpOJxRL5A6m+FuWlYDDllZmhk5k5iRIKleS6XPDsM1jA3bkEX74LkKNQ92EtIJMkrmXc7zrWS4vw0vfFtL94ZbMtmAY5rebskzIgBLAvI10EEnatMbhJtdOX7MpQkiH4a4itrFXyy3T2zh7d1AqMrgEujZgskgTmMTkbmSa1fDsdet8SW5eDquIwrKGKAZzYYXFJA2It3bnpzNZnAcPe/bLrcuNea6zK9yMgvW4uJnRlDKzC2yE66Odes+L4w1y3hrtoOtm1fUOLpVjZ7UHDXE+bNk+lYEEfVHiaeWEJyfs/6+6+w4RaV0bHH8estfR3JdFQpqgIzXCGBAY7xaiejHxqjt38M2Ivq5VVZMqfQrpnJNwrlnL3ueuir4CrDGNcAsuzgoWy/KJUMGYEjmqqpkfvHpTb98m+HViHb6NXTKIyLbIfK7QZDFcswdOpjkgoxVL5ubad+Q63hbX7S7BLZTIH/0NA7wDGh3W3P89UWFsW5uKgaLd24vdRilwZ+7aP0ZhMoE796eWYNouGcXFvDX7swLedisj/67YIEjQq3zA8xcFURv3raKoVXLW8t5kxDQULA3GXNb7rF3fvCf9Ro20qF7r0NHXh89i1+GrVq7ba6FP0l24wk95QGyBWgAbIDA61f27QHX7/zNZn4fx2TEX7TZIdUvqoYuQY7G5JZRr3LR2jXxq9bEDovsP0rHKnqN4SbiVnxtiRZwOIcfMbZRdvmuEWxy/en0qi4VcexhLFpwrk20C2hdyg5xnzXVC5iNSWzNlgHSl/xDuh7VuyIGd5MDWO7aH/XfQ/y1zC2c1wIpHZSd1UMyjS6WgSZJW3mzbNc9OvGksSvxv2OeduYYMLksrcyMCwUd3LmtgmbLrtDK5LkCNb9zTQVSfEuJe7hTKC2FcE/SjRlbKQMq5TqQdMrRBM1sL11WUqwkMCCDzB3rJcXtXHDqz6uGsvCiHOX6FmJnVgVBnSSsEQYeGdyt/Pn6HkhSpGi4FxDtMNaJgkLkaD9a2Sh+9aKfEVk/hHHrldATB7O+s9LyDOPS4j+461d3MRU5I1NoqDuIY16omv0CcTUbYjxoQ6DGvVygTfpVVk6GYIcRbwqZeKmqUcdt9G9h+tdHHbfRvYfrXtPH5HCp/wCwbjeMHPm0+jRo3+Z/zyr99Lh2NZVRV0CAEiTq8bkTvMn2qpfids5pnvHpy0H/AGD7zRdrjVqNSZOp0O5/Tb0p6FVUJT3uy8HF7nX7q7ieIsyiRJUyIB9RHOROnlVOONWftf8AS36U4cctfa/6W/Ss+zX+JqsnjIfhsQiXCcmguW3Gv1HU22AnddjP7orTf4mSNAB71ir3E7ZJhtMrLsdiQQNuRLR5Ci0+IrcCSZjXunfnSnh1b0VjzabVmtwfECszBJO9Q8d4vmthOTugOhMBWDH00AjxrOL8Q2vtR5hv0qDE8dQsvekDoDv7eVZrh+9dGr4laas3nC+IrDFws3NDAOq7QZ3EflQ+E4uLeKtSRotyzoDGRsroZnrbAjbXSsn/AJqt9T/tNQ4n4jtkqwJlSDt0rP6R7+ZT4qG3kb/GcR7a+QLhACKgIIBGYl7hEgiQBb8ZA1FQtiSjMgvOM69mYK/VYayF0PZvcbTpvpNYi38WorM0MSx6AacufgPaocV8XB3RuzPdJkZvmEERtpualcHJbLl/BT4rFzvc3F++6d5r9wFVL6EmOzXSBpurDy25UN8IYRrnZW7hDKpa+5kkEsxIQiBBaQSJMgg8qx3EPivtSCEK6R806E68v7mpeE/G7WEKqskkGSeQEAbbb+5qnw2Ts2lzJ7fA8it7HsHxLxNQiBpKl87QYOW2pedwT3+z7oMnasxjLDXWCMguNmZzIWZlrdtFYNJyKkDTlynXL3f+Iwe4jtab6MGBn5yG3jaVQ/y07hn/ABJFl83YsxiP9SNYAJ+XmFX2rkx8Hmxx2W5rly8PKV6lXo/0aHhN3sdIE5lcBSFANtl7YDvagowIUjWTGwFTfE/DWD3rdoD/AOWjsDmKgXlWXQjKQ2fKrgad5W1rJ4r/AIgI7OewID6le0B1iDrl2MkHwJrnEf8AiMbttV7IhlyMHNzUOkEOBl89PE1quGza1KvX5fR/NyFl4fQ4uXps/wBdTc2/iE3UsMJl/pQveAzMJABHMsxB9PWOzizcuXLeYqe6NGYZFMu5XfUOxAPI5ddK83wnxg9tbahFItEldTzYt08QPQVNY+OHW49zsxL7949ZHKqfAzV0vT3CPE4Nrfrt5fs2fEuIXFzWswVbnZq0Lm/0nBY7gQbZB2AgetE4I3SGc3hNwa/RSCmuUEncEMTG3e2rAY34v7V0Y24yzID76R003/DpR/8An8f8tvcVT4bIopJLz5CWfDqbvbpzL9+JvaxNmDOQtb7qMAbdzKROp5oumlaS9xNjs0DqIn7wRXmWM+L1uQcrgqZBkVO3xyv2H+79aJ8JKVbbijxGJXvsXfHcdmvKuYsylFUtyMXLpmI0DdifDJ6Gz4ViiqyG+aImfkHy7zvLOdZJczWBf4qJYnKYOfn9srPL7CBaI/zqfsH/AHf0rSXDScVGjKOfGpN2eh/4o3Mr6T+tV/E8UG7x+UjI4zEAqflkg8iSJ5Zz0rGD4z6o3uK43xapBBVoOnLY+tRHhJJ3RcuJxtcy64NjRae2AZy9rh2PPLmN23m8dDt9v3v24j4152ePAknvSSreZWIO+/dH+5qNb4nTqfatZ8M5OzOGeMVRsm4mOtRf4kP70rHP8Sr1b2/rUbfEi9G9h+tJcKH1MTaHig/s12sR/mJejfd+tKn9KH1SKClSpV6J5oqVKlQAqVKlQAqVKlQAqVKlQAqVKlQAqVKlQAqVKlQAqVKlQAqVKlQAqVKlQAqVKlQAqVKlQAqVKlQAqVKlQAqVKlQAqVKlQAqVKlQB/9k="/>
          <p:cNvSpPr>
            <a:spLocks noChangeAspect="1" noChangeArrowheads="1"/>
          </p:cNvSpPr>
          <p:nvPr/>
        </p:nvSpPr>
        <p:spPr bwMode="auto">
          <a:xfrm>
            <a:off x="152400" y="147638"/>
            <a:ext cx="45720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/>
              <a:t>POWER SECTOR</a:t>
            </a:r>
          </a:p>
        </p:txBody>
      </p:sp>
      <p:pic>
        <p:nvPicPr>
          <p:cNvPr id="69641" name="Picture 18" descr="http://www.airmechpune.com/images/transmission_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7620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22" descr="http://t0.gstatic.com/images?q=tbn:ANd9GcTteNnB-HiMyZRJg0tPSFkgkbOCjdC_vtHTjWhdxnLDPe6vwndx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814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Text Box 6"/>
          <p:cNvSpPr txBox="1">
            <a:spLocks noChangeArrowheads="1"/>
          </p:cNvSpPr>
          <p:nvPr/>
        </p:nvSpPr>
        <p:spPr bwMode="auto">
          <a:xfrm>
            <a:off x="8782050" y="6599238"/>
            <a:ext cx="3476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2A2E42A-7966-4E06-8E95-11F2AA87B751}" type="slidenum">
              <a:rPr lang="en-US" sz="1000"/>
              <a:pPr algn="r">
                <a:spcBef>
                  <a:spcPct val="50000"/>
                </a:spcBef>
              </a:pPr>
              <a:t>15</a:t>
            </a:fld>
            <a:endParaRPr lang="en-US" sz="10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838200"/>
            <a:ext cx="1752600" cy="533400"/>
            <a:chOff x="-1" y="341472"/>
            <a:chExt cx="2514600" cy="645789"/>
          </a:xfrm>
        </p:grpSpPr>
        <p:sp>
          <p:nvSpPr>
            <p:cNvPr id="19" name="Rectangle 18"/>
            <p:cNvSpPr/>
            <p:nvPr/>
          </p:nvSpPr>
          <p:spPr>
            <a:xfrm>
              <a:off x="-1" y="341472"/>
              <a:ext cx="2286917" cy="645789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-1" y="341472"/>
              <a:ext cx="2514600" cy="645789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152400" tIns="152400" rIns="152400" bIns="1524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USP</a:t>
              </a:r>
              <a:endParaRPr lang="en-IN" sz="4000" b="1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152400"/>
            <a:ext cx="1752600" cy="6705600"/>
            <a:chOff x="-1" y="-353180"/>
            <a:chExt cx="1927860" cy="6705600"/>
          </a:xfrm>
        </p:grpSpPr>
        <p:sp>
          <p:nvSpPr>
            <p:cNvPr id="17" name="Rectangle 16"/>
            <p:cNvSpPr/>
            <p:nvPr/>
          </p:nvSpPr>
          <p:spPr>
            <a:xfrm>
              <a:off x="-1" y="866020"/>
              <a:ext cx="1927860" cy="548640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-1" y="-353180"/>
              <a:ext cx="1927860" cy="4829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1" lang="en-US" sz="1600" b="1" dirty="0">
                  <a:solidFill>
                    <a:schemeClr val="tx1"/>
                  </a:solidFill>
                  <a:latin typeface="Tahoma" pitchFamily="34" charset="0"/>
                </a:rPr>
                <a:t>Surveys &amp; Investigation/Detailed Project Reports &amp; Project Management Consultancy for</a:t>
              </a:r>
              <a:endParaRPr lang="en-IN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9647" name="Picture 18" descr="WAPCO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675" y="0"/>
            <a:ext cx="822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Bent-Up Arrow 22"/>
          <p:cNvSpPr/>
          <p:nvPr/>
        </p:nvSpPr>
        <p:spPr>
          <a:xfrm>
            <a:off x="609600" y="3429000"/>
            <a:ext cx="914400" cy="1066800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20864" y="88900"/>
            <a:ext cx="6670877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Sustainable power development model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1143000"/>
            <a:ext cx="567437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Marlett" pitchFamily="2" charset="2"/>
              <a:buChar char="h"/>
            </a:pP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Exciting Yet Challenging opportunities await in Africa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Marlett" pitchFamily="2" charset="2"/>
              <a:buChar char="h"/>
            </a:pP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Time to Synergise capabilities of India &amp; Africa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Marlett" pitchFamily="2" charset="2"/>
              <a:buChar char="h"/>
            </a:pP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Ensuring Sustainable power development model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Marlett" pitchFamily="2" charset="2"/>
              <a:buChar char="h"/>
            </a:pP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WAPCOS wish to render </a:t>
            </a:r>
            <a:r>
              <a:rPr lang="en-GB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a</a:t>
            </a: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ny </a:t>
            </a:r>
            <a:r>
              <a:rPr lang="en-GB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a</a:t>
            </a: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ssistance towards </a:t>
            </a:r>
            <a:r>
              <a:rPr lang="en-GB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a</a:t>
            </a: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chieving the </a:t>
            </a:r>
            <a:r>
              <a:rPr lang="en-GB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g</a:t>
            </a: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oal </a:t>
            </a:r>
            <a:r>
              <a:rPr lang="en-GB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o</a:t>
            </a:r>
            <a:r>
              <a:rPr lang="en-GB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f 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Marlett" pitchFamily="2" charset="2"/>
              <a:buChar char="h"/>
            </a:pPr>
            <a:r>
              <a:rPr lang="en-GB" sz="28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+mn-cs"/>
              </a:rPr>
              <a:t>SUSTAINABLE HYDROPOWER DEVELOPMENT IN AFRICA</a:t>
            </a:r>
            <a:endParaRPr lang="en-GB" sz="2800" b="1" dirty="0">
              <a:ln w="11430"/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8" name="Picture 6" descr="http://t1.gstatic.com/images?q=tbn:ANd9GcQ6unOOWjl0X6itgHVXz2H2dj1yrdbyeiulRceGkFJV7bNCZRJ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35" y="1447800"/>
            <a:ext cx="1855365" cy="186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ppt pm sir\ph\wapcos logo in .gif\ssss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50" y="3505200"/>
            <a:ext cx="166855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2.gstatic.com/images?q=tbn:ANd9GcTr2q2YIVkH4W02PnZLFmoyIh6pn6tkXaqC-WsGlnXV_PAlVhb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" y="88900"/>
            <a:ext cx="1626329" cy="1130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: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0" y="6629400"/>
            <a:ext cx="457200" cy="228600"/>
          </a:xfrm>
          <a:prstGeom prst="ellipse">
            <a:avLst/>
          </a:prstGeom>
          <a:solidFill>
            <a:srgbClr val="D34817"/>
          </a:solidFill>
          <a:ln w="12700" cap="flat" cmpd="sng" algn="ctr">
            <a:solidFill>
              <a:srgbClr val="D34817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8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6858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35178B"/>
                </a:solidFill>
                <a:latin typeface="Arial Black" pitchFamily="34" charset="0"/>
              </a:rPr>
              <a:t>What is SUSTAINABLE</a:t>
            </a:r>
            <a:r>
              <a:rPr lang="en-US" sz="2400" b="1" dirty="0" smtClean="0">
                <a:solidFill>
                  <a:srgbClr val="35178B"/>
                </a:solidFill>
                <a:latin typeface="Arial Black" pitchFamily="34" charset="0"/>
              </a:rPr>
              <a:t> </a:t>
            </a:r>
            <a:r>
              <a:rPr lang="en-US" sz="2600" b="1" dirty="0" smtClean="0">
                <a:solidFill>
                  <a:srgbClr val="35178B"/>
                </a:solidFill>
                <a:latin typeface="Arial Black" pitchFamily="34" charset="0"/>
              </a:rPr>
              <a:t>DEVELOPMENT? 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419600" cy="6096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</a:rPr>
              <a:t>Development essentially is a process by which the existing potential is realized and become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Apparent.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</a:rPr>
              <a:t>Sustainability in simple word means capacity to keep up and keep going for ever.</a:t>
            </a:r>
          </a:p>
          <a:p>
            <a:pPr algn="just" eaLnBrk="1" hangingPunct="1">
              <a:lnSpc>
                <a:spcPct val="115000"/>
              </a:lnSpc>
              <a:spcBef>
                <a:spcPct val="15000"/>
              </a:spcBef>
            </a:pP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</a:rPr>
              <a:t>Hence the Sustainable development can best be described </a:t>
            </a:r>
            <a:r>
              <a:rPr lang="en-US" sz="2000" b="1" i="1" dirty="0" smtClean="0">
                <a:solidFill>
                  <a:srgbClr val="00B050"/>
                </a:solidFill>
                <a:latin typeface="Tahoma" pitchFamily="34" charset="0"/>
              </a:rPr>
              <a:t>“Development which meets the need of the present without compromising the ability of future generations to meet their own needs”</a:t>
            </a: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1881188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7" name="Picture 3" descr="C:\Users\Public\Pictures\Sample Pictures\Hydrang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762000"/>
            <a:ext cx="4114800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Public\Pictures\Sample Pictures\Pengu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8" descr="G: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1680" y="0"/>
            <a:ext cx="782320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1881188" y="1395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4549676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91CF0"/>
                </a:solidFill>
              </a:rPr>
              <a:t>1 MW  CAN  TRANSLATE INTO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Lighting 1000 households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100 cottage Industries </a:t>
            </a: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/>
              <a:t> Irrigating 900 Ha  land</a:t>
            </a:r>
          </a:p>
          <a:p>
            <a:pPr marL="231775" indent="-231775" algn="ctr">
              <a:buFont typeface="Arial" pitchFamily="34" charset="0"/>
              <a:buChar char="•"/>
            </a:pPr>
            <a:r>
              <a:rPr lang="en-US" sz="2400" b="1" dirty="0" smtClean="0"/>
              <a:t>Production of 5000 MT food grains </a:t>
            </a:r>
          </a:p>
          <a:p>
            <a:pPr marL="177800" indent="-177800" algn="ctr">
              <a:buFont typeface="Arial" pitchFamily="34" charset="0"/>
              <a:buChar char="•"/>
            </a:pPr>
            <a:r>
              <a:rPr lang="en-US" sz="2400" b="1" dirty="0" smtClean="0"/>
              <a:t> Drinking water for 10,000 people</a:t>
            </a: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4800600" y="1447800"/>
          <a:ext cx="3657600" cy="2926080"/>
        </p:xfrm>
        <a:graphic>
          <a:graphicData uri="http://schemas.openxmlformats.org/presentationml/2006/ole">
            <p:oleObj spid="_x0000_s32772" name="Photo Editor Photo" r:id="rId4" imgW="6095238" imgH="4571429" progId="">
              <p:embed/>
            </p:oleObj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 smtClean="0">
                <a:solidFill>
                  <a:srgbClr val="35178B"/>
                </a:solidFill>
                <a:latin typeface="Arial Black" pitchFamily="34" charset="0"/>
              </a:rPr>
              <a:t> SUSTAINABLE</a:t>
            </a:r>
            <a:r>
              <a:rPr lang="en-US" sz="2400" b="1" dirty="0" smtClean="0">
                <a:solidFill>
                  <a:srgbClr val="35178B"/>
                </a:solidFill>
                <a:latin typeface="Arial Black" pitchFamily="34" charset="0"/>
              </a:rPr>
              <a:t> POWER- NOT MW NUMBERS </a:t>
            </a:r>
            <a:br>
              <a:rPr lang="en-US" sz="2400" b="1" dirty="0" smtClean="0">
                <a:solidFill>
                  <a:srgbClr val="35178B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35178B"/>
                </a:solidFill>
                <a:latin typeface="Arial Black" pitchFamily="34" charset="0"/>
              </a:rPr>
              <a:t>BUT</a:t>
            </a:r>
            <a:br>
              <a:rPr lang="en-US" sz="2400" b="1" dirty="0" smtClean="0">
                <a:solidFill>
                  <a:srgbClr val="35178B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35178B"/>
                </a:solidFill>
                <a:latin typeface="Arial Black" pitchFamily="34" charset="0"/>
              </a:rPr>
              <a:t> IT SUPORTS LIFE</a:t>
            </a:r>
            <a:r>
              <a:rPr lang="en-US" sz="2600" b="1" dirty="0" smtClean="0">
                <a:solidFill>
                  <a:srgbClr val="35178B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" name="Picture 2" descr="http://wastedenergy.files.wordpress.com/2010/05/okinawa_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4302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8" descr="G: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486400" cy="64008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Mankind has been exploring various power means to meet their needs.</a:t>
            </a:r>
          </a:p>
          <a:p>
            <a:pPr>
              <a:buNone/>
            </a:pPr>
            <a:endParaRPr lang="en-IN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beginning - to meet  </a:t>
            </a:r>
            <a:r>
              <a:rPr lang="en-IN" sz="2800" u="sng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&amp; Primary </a:t>
            </a:r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requirements.</a:t>
            </a:r>
          </a:p>
          <a:p>
            <a:pPr>
              <a:buNone/>
            </a:pPr>
            <a:endParaRPr lang="en-IN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Increased Population-increased power requirement </a:t>
            </a:r>
          </a:p>
          <a:p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Demand met largely with fossil fuels .</a:t>
            </a:r>
          </a:p>
          <a:p>
            <a:pPr>
              <a:buNone/>
            </a:pPr>
            <a:endParaRPr lang="en-IN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Today Power is </a:t>
            </a:r>
            <a:r>
              <a:rPr lang="en-IN" sz="2800" u="sng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synonymous with growth and development</a:t>
            </a:r>
            <a:r>
              <a:rPr lang="en-IN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 descr="This ancient Egyptian mural depicts farmers at work. By exploring new ways to utilize the suns energy humans began to grow and harvest foo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352800" cy="2188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https://encrypted-tbn0.gstatic.com/images?q=tbn:ANd9GcT1cVTJS9rTjXWkOJjpYpRty5Kc3iW9dZGpaxl712U7Z6XP8hWg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3352800" cy="2425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FFFF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rPr>
              <a:t>Evolution-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atura MT Script Capitals" pitchFamily="66" charset="0"/>
                <a:ea typeface="+mj-ea"/>
                <a:cs typeface="+mj-cs"/>
              </a:rPr>
              <a:t>Power Development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atura MT Script Capitals" pitchFamily="66" charset="0"/>
              <a:ea typeface="+mj-ea"/>
              <a:cs typeface="+mj-cs"/>
            </a:endParaRPr>
          </a:p>
        </p:txBody>
      </p:sp>
      <p:pic>
        <p:nvPicPr>
          <p:cNvPr id="7" name="Picture 8" descr="G: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rcp.realclearpolitics.com/101307_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5401"/>
            <a:ext cx="5867400" cy="745066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8000" y="-50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sz="2400" b="1" cap="small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ea typeface="+mn-ea"/>
                <a:cs typeface="+mn-cs"/>
              </a:rPr>
              <a:t>World Electricity </a:t>
            </a:r>
            <a:r>
              <a:rPr lang="en-US" sz="2400" b="1" cap="small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ea typeface="+mn-ea"/>
                <a:cs typeface="+mn-cs"/>
              </a:rPr>
              <a:t>Scenario-At a glance</a:t>
            </a:r>
            <a:endParaRPr lang="en-US" sz="2400" b="1" cap="small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242102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Aaaaaaaaaa</a:t>
            </a:r>
          </a:p>
          <a:p>
            <a:r>
              <a:rPr lang="en-US" sz="600" dirty="0" smtClean="0">
                <a:solidFill>
                  <a:schemeClr val="bg1"/>
                </a:solidFill>
              </a:rPr>
              <a:t>aaaaaaaaaa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71960" y="1752600"/>
            <a:ext cx="338554" cy="457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000" dirty="0" smtClean="0"/>
              <a:t>TWh</a:t>
            </a:r>
            <a:endParaRPr lang="en-US" sz="1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7379258"/>
              </p:ext>
            </p:extLst>
          </p:nvPr>
        </p:nvGraphicFramePr>
        <p:xfrm>
          <a:off x="304800" y="228600"/>
          <a:ext cx="8839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xmlns="" val="970083962"/>
              </p:ext>
            </p:extLst>
          </p:nvPr>
        </p:nvGraphicFramePr>
        <p:xfrm>
          <a:off x="457200" y="2819400"/>
          <a:ext cx="4953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8630558" y="174431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TWh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648342753"/>
              </p:ext>
            </p:extLst>
          </p:nvPr>
        </p:nvGraphicFramePr>
        <p:xfrm>
          <a:off x="4953000" y="3200400"/>
          <a:ext cx="381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4495800" y="6096000"/>
            <a:ext cx="44799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Africa’s </a:t>
            </a:r>
            <a:r>
              <a:rPr lang="en-US" b="1" dirty="0"/>
              <a:t>Power </a:t>
            </a:r>
            <a:r>
              <a:rPr lang="en-US" b="1" dirty="0" smtClean="0"/>
              <a:t>contribution in World</a:t>
            </a:r>
            <a:endParaRPr lang="en-US" b="1" dirty="0"/>
          </a:p>
        </p:txBody>
      </p:sp>
      <p:pic>
        <p:nvPicPr>
          <p:cNvPr id="13" name="Picture 8" descr="G: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2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6248400" cy="3733800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Fossil fuel Power - </a:t>
            </a:r>
            <a:r>
              <a:rPr lang="en-IN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finite , limited &amp; depleting.</a:t>
            </a:r>
          </a:p>
          <a:p>
            <a:endParaRPr lang="en-IN" sz="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Power  generation </a:t>
            </a:r>
            <a:r>
              <a:rPr lang="en-IN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fossil fuels-Emission of Green House Gases</a:t>
            </a:r>
            <a:r>
              <a:rPr lang="en-IN" sz="2000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  <a:p>
            <a:endParaRPr lang="en-IN" sz="300" dirty="0" smtClean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Adverse impact - </a:t>
            </a:r>
            <a:r>
              <a:rPr lang="en-IN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Climate Change </a:t>
            </a:r>
            <a:r>
              <a:rPr lang="en-IN" sz="2000" dirty="0" smtClean="0">
                <a:solidFill>
                  <a:schemeClr val="accent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IN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Fossil Fuel Power Model- Unsustainable</a:t>
            </a:r>
          </a:p>
          <a:p>
            <a:endParaRPr lang="en-IN" sz="300" dirty="0" smtClean="0">
              <a:solidFill>
                <a:schemeClr val="accent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00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Search for alternatives -Renewable, Cleaner &amp; </a:t>
            </a:r>
            <a:r>
              <a:rPr lang="en-IN" sz="1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IMPORTANTLY SUSTAINABLE  POWER</a:t>
            </a:r>
            <a:r>
              <a:rPr lang="en-IN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IN" sz="3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I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Hydro-Power, Solar, Wind – </a:t>
            </a:r>
            <a:r>
              <a:rPr lang="en-IN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 ,Clean and perpetual in Nature</a:t>
            </a:r>
          </a:p>
        </p:txBody>
      </p:sp>
      <p:pic>
        <p:nvPicPr>
          <p:cNvPr id="4" name="Picture 4" descr="Solar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667000"/>
            <a:ext cx="2654478" cy="2133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00FFFF"/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Matura MT Script Capitals" pitchFamily="66" charset="0"/>
              </a:rPr>
              <a:t>Need </a:t>
            </a:r>
            <a:r>
              <a:rPr lang="en-US" sz="4000" dirty="0" err="1" smtClean="0">
                <a:solidFill>
                  <a:srgbClr val="FF0000"/>
                </a:solidFill>
                <a:latin typeface="Matura MT Script Capitals" pitchFamily="66" charset="0"/>
              </a:rPr>
              <a:t>forAlternatives</a:t>
            </a:r>
            <a:endParaRPr lang="en-US" sz="4000" dirty="0">
              <a:solidFill>
                <a:srgbClr val="FF0000"/>
              </a:solidFill>
              <a:latin typeface="Matura MT Script Capital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267200"/>
            <a:ext cx="579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IN" sz="2000" b="1" u="sng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HYDRO POWER – A GOOD ALTERNATIVE </a:t>
            </a:r>
            <a:endParaRPr lang="en-US" sz="2000" b="1" u="sng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6482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Hydropower-Most Attractive, Sustainable, Technically proven  and Affordable  alternate.</a:t>
            </a:r>
            <a:endParaRPr lang="en-US" sz="2800" dirty="0"/>
          </a:p>
        </p:txBody>
      </p:sp>
      <p:pic>
        <p:nvPicPr>
          <p:cNvPr id="10" name="Picture 2" descr="https://encrypted-tbn0.gstatic.com/images?q=tbn:ANd9GcTxpP5gXnaDrI6t-_PSTss6bSryy2RCJWc28u-1CbBBP5UK_ar2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514600" cy="2013684"/>
          </a:xfrm>
          <a:prstGeom prst="rect">
            <a:avLst/>
          </a:prstGeom>
          <a:noFill/>
        </p:spPr>
      </p:pic>
      <p:pic>
        <p:nvPicPr>
          <p:cNvPr id="11" name="Picture 2" descr="Hydro D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0310" y="4648200"/>
            <a:ext cx="2625090" cy="1981200"/>
          </a:xfrm>
          <a:prstGeom prst="rect">
            <a:avLst/>
          </a:prstGeom>
          <a:noFill/>
        </p:spPr>
      </p:pic>
      <p:pic>
        <p:nvPicPr>
          <p:cNvPr id="14" name="Picture 18" descr="WAPCO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675" y="0"/>
            <a:ext cx="822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762000"/>
            <a:ext cx="4876800" cy="3352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Perpetual in Nature</a:t>
            </a:r>
          </a:p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Affordable</a:t>
            </a:r>
          </a:p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Mitigates Climate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change</a:t>
            </a:r>
            <a:endParaRPr lang="en-IN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Flood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Drought </a:t>
            </a:r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protection.</a:t>
            </a:r>
            <a:endParaRPr lang="en-IN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Supports biodiversity</a:t>
            </a:r>
          </a:p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Provides Peak Power</a:t>
            </a:r>
          </a:p>
          <a:p>
            <a:pPr lvl="0"/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Large potential Available</a:t>
            </a:r>
          </a:p>
          <a:p>
            <a:pPr lvl="0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Reduced Global Warming-Supports Water preservation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13855" y="152400"/>
            <a:ext cx="914400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KEY ADVANATAGES OF HYDROPOWER </a:t>
            </a:r>
            <a:endParaRPr lang="en-US" sz="32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4191000"/>
            <a:ext cx="8991600" cy="2514600"/>
            <a:chOff x="0" y="4267200"/>
            <a:chExt cx="9144000" cy="2590800"/>
          </a:xfrm>
        </p:grpSpPr>
        <p:pic>
          <p:nvPicPr>
            <p:cNvPr id="6" name="Picture 5" descr="ppt-diagram-chart-b1.jpg"/>
            <p:cNvPicPr>
              <a:picLocks noChangeAspect="1"/>
            </p:cNvPicPr>
            <p:nvPr/>
          </p:nvPicPr>
          <p:blipFill rotWithShape="1">
            <a:blip r:embed="rId2" cstate="print"/>
            <a:srcRect l="4286" t="11905" r="4286" b="3823"/>
            <a:stretch/>
          </p:blipFill>
          <p:spPr>
            <a:xfrm>
              <a:off x="0" y="4267200"/>
              <a:ext cx="9144000" cy="2590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07172" y="4495800"/>
              <a:ext cx="627468" cy="234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Flood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7160" y="4648200"/>
              <a:ext cx="1176633" cy="234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Climate Change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4495800"/>
              <a:ext cx="767255" cy="2340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Drough</a:t>
              </a:r>
              <a:r>
                <a:rPr lang="en-US" sz="1100" dirty="0" smtClean="0"/>
                <a:t>t</a:t>
              </a:r>
            </a:p>
          </p:txBody>
        </p:sp>
      </p:grpSp>
      <p:pic>
        <p:nvPicPr>
          <p:cNvPr id="2052" name="Picture 4" descr="http://studentmedia.uab.edu/wp-content/uploads/2012/09/causes-of-global-warm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1219200"/>
            <a:ext cx="1816137" cy="2209800"/>
          </a:xfrm>
          <a:prstGeom prst="roundRect">
            <a:avLst/>
          </a:prstGeom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akebranson.com/wp-content/uploads/2012/06/drau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676400" cy="1134702"/>
          </a:xfrm>
          <a:prstGeom prst="roundRect">
            <a:avLst/>
          </a:prstGeom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log.jiarenlau.com/wp-content/uploads/2011/01/toowoomba-flash-flood-2011-4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2400172"/>
            <a:ext cx="1600200" cy="1093745"/>
          </a:xfrm>
          <a:prstGeom prst="roundRect">
            <a:avLst/>
          </a:prstGeom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: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8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5908955" y="1295401"/>
            <a:ext cx="1981200" cy="1676399"/>
            <a:chOff x="6551384" y="1953945"/>
            <a:chExt cx="2516416" cy="2514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384" y="1953945"/>
              <a:ext cx="2516416" cy="2514600"/>
            </a:xfrm>
            <a:prstGeom prst="rect">
              <a:avLst/>
            </a:prstGeom>
          </p:spPr>
        </p:pic>
        <p:pic>
          <p:nvPicPr>
            <p:cNvPr id="10" name="Picture 9" descr="images (3).jpg"/>
            <p:cNvPicPr>
              <a:picLocks noChangeAspect="1"/>
            </p:cNvPicPr>
            <p:nvPr/>
          </p:nvPicPr>
          <p:blipFill>
            <a:blip r:embed="rId3" cstate="print"/>
            <a:srcRect l="12355" r="62935" b="54639"/>
            <a:stretch>
              <a:fillRect/>
            </a:stretch>
          </p:blipFill>
          <p:spPr>
            <a:xfrm>
              <a:off x="7543800" y="2819400"/>
              <a:ext cx="573067" cy="7879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14341" y="1219200"/>
            <a:ext cx="5072059" cy="2057400"/>
          </a:xfrm>
        </p:spPr>
        <p:txBody>
          <a:bodyPr>
            <a:normAutofit/>
          </a:bodyPr>
          <a:lstStyle/>
          <a:p>
            <a:pPr marL="0" algn="just" eaLnBrk="1" hangingPunct="1">
              <a:lnSpc>
                <a:spcPct val="80000"/>
              </a:lnSpc>
              <a:buFontTx/>
              <a:buNone/>
            </a:pPr>
            <a:r>
              <a:rPr lang="en-GB" sz="2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Preservation of water Ensures basic needs such as: </a:t>
            </a:r>
          </a:p>
          <a:p>
            <a:pPr marL="0" algn="just" eaLnBrk="1" hangingPunct="1">
              <a:lnSpc>
                <a:spcPct val="80000"/>
              </a:lnSpc>
              <a:buFontTx/>
              <a:buNone/>
            </a:pPr>
            <a:endParaRPr lang="en-GB" sz="300" b="1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Drinking </a:t>
            </a:r>
            <a:r>
              <a:rPr lang="en-GB" sz="1800" b="1" dirty="0">
                <a:solidFill>
                  <a:srgbClr val="FF0000"/>
                </a:solidFill>
              </a:rPr>
              <a:t>water </a:t>
            </a: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Irrigation </a:t>
            </a:r>
            <a:r>
              <a:rPr lang="en-GB" sz="1800" b="1" dirty="0">
                <a:solidFill>
                  <a:srgbClr val="FF0000"/>
                </a:solidFill>
              </a:rPr>
              <a:t>supplies</a:t>
            </a:r>
          </a:p>
          <a:p>
            <a:pPr algn="just">
              <a:lnSpc>
                <a:spcPct val="80000"/>
              </a:lnSpc>
            </a:pPr>
            <a:r>
              <a:rPr lang="en-GB" sz="1800" b="1" dirty="0">
                <a:solidFill>
                  <a:srgbClr val="FF0000"/>
                </a:solidFill>
              </a:rPr>
              <a:t>Ecological requirements</a:t>
            </a:r>
          </a:p>
          <a:p>
            <a:pPr algn="just">
              <a:lnSpc>
                <a:spcPct val="80000"/>
              </a:lnSpc>
            </a:pPr>
            <a:r>
              <a:rPr lang="en-GB" sz="1800" b="1" dirty="0">
                <a:solidFill>
                  <a:srgbClr val="FF0000"/>
                </a:solidFill>
              </a:rPr>
              <a:t>Food security, etc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2400" b="1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>
          <a:xfrm>
            <a:off x="3124200" y="3276600"/>
            <a:ext cx="5728845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80000"/>
              </a:lnSpc>
              <a:buFontTx/>
              <a:buNone/>
            </a:pPr>
            <a:r>
              <a:rPr lang="en-GB" sz="2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Continuous Water Availability along with Energy supply offers :</a:t>
            </a:r>
          </a:p>
          <a:p>
            <a:pPr marL="0" algn="just">
              <a:lnSpc>
                <a:spcPct val="80000"/>
              </a:lnSpc>
              <a:buFontTx/>
              <a:buNone/>
            </a:pPr>
            <a:endParaRPr lang="en-GB" sz="500" b="1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Source of  livelihood</a:t>
            </a: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Furthering education/literacy</a:t>
            </a:r>
          </a:p>
          <a:p>
            <a:pPr algn="just">
              <a:lnSpc>
                <a:spcPct val="80000"/>
              </a:lnSpc>
            </a:pPr>
            <a:r>
              <a:rPr lang="en-GB" sz="1800" b="1" dirty="0" smtClean="0">
                <a:solidFill>
                  <a:srgbClr val="FF0000"/>
                </a:solidFill>
              </a:rPr>
              <a:t>Sustainable power development</a:t>
            </a:r>
          </a:p>
          <a:p>
            <a:pPr algn="just">
              <a:lnSpc>
                <a:spcPct val="80000"/>
              </a:lnSpc>
              <a:buNone/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n-GB" sz="2400" b="1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32" descr="business_process_management_diagram_3d_doing_ziggling_powerpoint_slides_1.jpg"/>
          <p:cNvPicPr>
            <a:picLocks noChangeAspect="1"/>
          </p:cNvPicPr>
          <p:nvPr/>
        </p:nvPicPr>
        <p:blipFill>
          <a:blip r:embed="rId4" cstate="print"/>
          <a:srcRect t="10000" r="42857"/>
          <a:stretch>
            <a:fillRect/>
          </a:stretch>
        </p:blipFill>
        <p:spPr>
          <a:xfrm>
            <a:off x="533400" y="3332020"/>
            <a:ext cx="1614045" cy="1544780"/>
          </a:xfrm>
          <a:prstGeom prst="rect">
            <a:avLst/>
          </a:prstGeom>
        </p:spPr>
      </p:pic>
      <p:pic>
        <p:nvPicPr>
          <p:cNvPr id="36" name="Picture 35" descr="lt_diagram_success_co_47_powerpoint_templates_title_slide.jpg"/>
          <p:cNvPicPr>
            <a:picLocks noChangeAspect="1"/>
          </p:cNvPicPr>
          <p:nvPr/>
        </p:nvPicPr>
        <p:blipFill>
          <a:blip r:embed="rId5" cstate="print"/>
          <a:srcRect t="16574" r="43333"/>
          <a:stretch>
            <a:fillRect/>
          </a:stretch>
        </p:blipFill>
        <p:spPr>
          <a:xfrm>
            <a:off x="2362200" y="4922370"/>
            <a:ext cx="2667000" cy="1859428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026" name="Picture 2" descr="http://www.pratibhaplus.com/App_UpLoad/higher-education_mainimage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20" y="4791127"/>
            <a:ext cx="2403780" cy="1962122"/>
          </a:xfrm>
          <a:prstGeom prst="roundRect">
            <a:avLst/>
          </a:prstGeom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sz="28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HYDROPOWER- SUPPORTS PRESERVATION </a:t>
            </a:r>
            <a:r>
              <a:rPr lang="pt-PT" sz="2800" b="1" dirty="0">
                <a:ln w="11430"/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WATER RESOURCES </a:t>
            </a:r>
            <a:r>
              <a:rPr lang="pt-PT" sz="28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PT" sz="2800" b="1" dirty="0">
              <a:ln w="11430"/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8" descr="G:\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0" y="662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2945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5165933"/>
              </p:ext>
            </p:extLst>
          </p:nvPr>
        </p:nvGraphicFramePr>
        <p:xfrm>
          <a:off x="4343400" y="685800"/>
          <a:ext cx="480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0" y="457200"/>
            <a:ext cx="85344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cap="small" dirty="0" smtClean="0">
                <a:ln>
                  <a:solidFill>
                    <a:schemeClr val="tx1"/>
                  </a:solidFill>
                </a:ln>
              </a:rPr>
              <a:t>Hydropower Scenario – Africa exploits only </a:t>
            </a:r>
            <a:r>
              <a:rPr lang="en-US" sz="2200" b="1" cap="sm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7%</a:t>
            </a:r>
            <a:r>
              <a:rPr lang="en-US" sz="2200" b="1" cap="small" dirty="0" smtClean="0">
                <a:ln>
                  <a:solidFill>
                    <a:schemeClr val="tx1"/>
                  </a:solidFill>
                </a:ln>
              </a:rPr>
              <a:t> of its Hydro Potential</a:t>
            </a:r>
            <a:endParaRPr lang="en-US" sz="2200" b="1" cap="small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36576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0" y="762000"/>
          <a:ext cx="4419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3"/>
          <p:cNvSpPr>
            <a:spLocks noGrp="1"/>
          </p:cNvSpPr>
          <p:nvPr/>
        </p:nvSpPr>
        <p:spPr>
          <a:xfrm>
            <a:off x="152400" y="0"/>
            <a:ext cx="8686800" cy="569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bIns="91440" anchor="b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smtClean="0">
                <a:ln w="11430"/>
                <a:solidFill>
                  <a:srgbClr val="D34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SCOPE OF HYDROPOWER </a:t>
            </a:r>
            <a:r>
              <a:rPr lang="en-GB" sz="2800" b="1" dirty="0">
                <a:ln w="11430"/>
                <a:solidFill>
                  <a:srgbClr val="D34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GENERATION </a:t>
            </a:r>
            <a:r>
              <a:rPr lang="en-GB" sz="2800" b="1" dirty="0" smtClean="0">
                <a:ln w="11430"/>
                <a:solidFill>
                  <a:srgbClr val="D3481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AFRICA </a:t>
            </a:r>
            <a:endParaRPr lang="en-US" sz="2800" b="1" dirty="0">
              <a:ln w="11430"/>
              <a:solidFill>
                <a:srgbClr val="D3481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8" descr="G: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1363" y="0"/>
            <a:ext cx="782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5715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Black" pitchFamily="34" charset="0"/>
              </a:rPr>
              <a:t>ECONOMICAL  POTENTIAL</a:t>
            </a:r>
            <a:endParaRPr lang="en-US" sz="1000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410200"/>
            <a:ext cx="15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" y="5867400"/>
            <a:ext cx="1524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334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 Black" pitchFamily="34" charset="0"/>
              </a:rPr>
              <a:t>TECHNICAL POTENTIAL</a:t>
            </a:r>
            <a:endParaRPr lang="en-US" sz="1000" b="1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609600" y="6172200"/>
            <a:ext cx="152400" cy="76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87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1673</TotalTime>
  <Words>804</Words>
  <Application>Microsoft Office PowerPoint</Application>
  <PresentationFormat>On-screen Show (4:3)</PresentationFormat>
  <Paragraphs>205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Equity</vt:lpstr>
      <vt:lpstr>Photo Editor Photo</vt:lpstr>
      <vt:lpstr>Slide</vt:lpstr>
      <vt:lpstr>9th CII-EXIM BANK CONCLAVE</vt:lpstr>
      <vt:lpstr>What is SUSTAINABLE DEVELOPMENT? </vt:lpstr>
      <vt:lpstr> SUSTAINABLE POWER- NOT MW NUMBERS  BUT  IT SUPORTS LIFE </vt:lpstr>
      <vt:lpstr>Slide 4</vt:lpstr>
      <vt:lpstr>Slide 5</vt:lpstr>
      <vt:lpstr>Need forAlternatives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LiteOS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CII-EXIM BANK ENCLAVE</dc:title>
  <dc:creator>MoZarD</dc:creator>
  <cp:lastModifiedBy>Amit tripathi</cp:lastModifiedBy>
  <cp:revision>175</cp:revision>
  <dcterms:created xsi:type="dcterms:W3CDTF">2013-03-11T05:57:54Z</dcterms:created>
  <dcterms:modified xsi:type="dcterms:W3CDTF">2013-03-18T18:23:29Z</dcterms:modified>
</cp:coreProperties>
</file>