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300" r:id="rId2"/>
    <p:sldId id="314" r:id="rId3"/>
    <p:sldId id="315" r:id="rId4"/>
    <p:sldId id="316" r:id="rId5"/>
    <p:sldId id="317" r:id="rId6"/>
    <p:sldId id="324" r:id="rId7"/>
    <p:sldId id="318" r:id="rId8"/>
    <p:sldId id="312" r:id="rId9"/>
    <p:sldId id="319" r:id="rId10"/>
    <p:sldId id="321" r:id="rId11"/>
    <p:sldId id="326" r:id="rId12"/>
    <p:sldId id="320" r:id="rId13"/>
    <p:sldId id="303" r:id="rId14"/>
    <p:sldId id="313" r:id="rId15"/>
    <p:sldId id="304" r:id="rId16"/>
    <p:sldId id="260" r:id="rId17"/>
    <p:sldId id="327" r:id="rId18"/>
    <p:sldId id="322" r:id="rId19"/>
    <p:sldId id="328" r:id="rId20"/>
    <p:sldId id="329" r:id="rId21"/>
    <p:sldId id="33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803" autoAdjust="0"/>
  </p:normalViewPr>
  <p:slideViewPr>
    <p:cSldViewPr>
      <p:cViewPr>
        <p:scale>
          <a:sx n="60" d="100"/>
          <a:sy n="60" d="100"/>
        </p:scale>
        <p:origin x="-78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9059-E850-4614-AF95-376A5EB40C36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D67D-2D7C-4E02-AE88-91FFBD367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57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DD4E-08D9-438B-B597-71A2FC0C726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2F9C-1983-475D-ADE0-7B052AF40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defTabSz="920750" eaLnBrk="0" hangingPunct="0"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defTabSz="920750" eaLnBrk="0" hangingPunct="0"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defTabSz="920750" eaLnBrk="0" hangingPunct="0"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defTabSz="920750" eaLnBrk="0" hangingPunct="0"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fld id="{A447516E-486C-4F5F-8DD3-700192EF0316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096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4538"/>
            <a:ext cx="4960937" cy="3722687"/>
          </a:xfrm>
          <a:solidFill>
            <a:srgbClr val="FFFFFF"/>
          </a:solidFill>
          <a:ln/>
        </p:spPr>
      </p:sp>
      <p:sp>
        <p:nvSpPr>
          <p:cNvPr id="4096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700" rIns="91399" bIns="45700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proportion for Africa; sharp increase from 2009-10 onwards – impact of IAFS; nevertheless targets not reached; note the vast gap between approvals and disbursements; some issues [will take up later]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2F9C-1983-475D-ADE0-7B052AF40E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2F9C-1983-475D-ADE0-7B052AF40E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798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2F9C-1983-475D-ADE0-7B052AF40EF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798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4CCDE0-B51C-4E27-B2B4-C281F5349AB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556DA-0BB0-4877-AA7C-511993F65A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5/Emblem_of_India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7983" y="1447800"/>
            <a:ext cx="5252776" cy="646331"/>
          </a:xfrm>
          <a:prstGeom prst="rect">
            <a:avLst/>
          </a:prstGeom>
          <a:solidFill>
            <a:schemeClr val="bg1">
              <a:alpha val="53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800" b="1" dirty="0" smtClean="0">
                <a:latin typeface="Calibri" pitchFamily="34" charset="0"/>
              </a:rPr>
              <a:t>Development Partnership Administration</a:t>
            </a:r>
          </a:p>
          <a:p>
            <a:pPr algn="ctr" eaLnBrk="0" hangingPunct="0">
              <a:defRPr/>
            </a:pPr>
            <a:r>
              <a:rPr lang="en-US" b="1" dirty="0" smtClean="0">
                <a:latin typeface="Calibri" pitchFamily="34" charset="0"/>
              </a:rPr>
              <a:t>Ministry of External Affairs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747" y="1905000"/>
            <a:ext cx="840042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Times New Roman" pitchFamily="18" charset="0"/>
            </a:endParaRPr>
          </a:p>
          <a:p>
            <a:pPr algn="ctr"/>
            <a:endParaRPr lang="en-US" sz="2800" b="1" dirty="0" smtClean="0">
              <a:latin typeface="Times New Roman" pitchFamily="18" charset="0"/>
            </a:endParaRPr>
          </a:p>
          <a:p>
            <a:pPr algn="ctr"/>
            <a:endParaRPr lang="en-US" sz="2800" b="1" dirty="0" smtClean="0">
              <a:latin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</a:rPr>
              <a:t>India &amp; Africa 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</a:rPr>
              <a:t>Partners in Development 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i="1" dirty="0" smtClean="0">
                <a:latin typeface="Book Antiqua" pitchFamily="18" charset="0"/>
              </a:rPr>
              <a:t>Capacity Building Programmes &amp; Lines of Credit</a:t>
            </a:r>
          </a:p>
          <a:p>
            <a:pPr algn="ctr"/>
            <a:endParaRPr lang="en-US" sz="2400" b="1" i="1" dirty="0" smtClean="0">
              <a:latin typeface="Book Antiqua" pitchFamily="18" charset="0"/>
            </a:endParaRPr>
          </a:p>
          <a:p>
            <a:pPr algn="ctr"/>
            <a:endParaRPr lang="en-US" sz="2000" b="1" dirty="0">
              <a:latin typeface="Times New Roman" pitchFamily="18" charset="0"/>
            </a:endParaRPr>
          </a:p>
        </p:txBody>
      </p:sp>
      <p:pic>
        <p:nvPicPr>
          <p:cNvPr id="1026" name="Picture 2" descr="File:Emblem of Indi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400" y="152400"/>
            <a:ext cx="557116" cy="102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0078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Capacity building institutions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25689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per decisions taken at the India-Africa Forum Summits, India has committed to establishing about 100 capacity-building institutions to build and strengthen capacities at the pan-African, regional and bilateral levels. An indicative list of the institutions is below:</a:t>
            </a:r>
          </a:p>
          <a:p>
            <a:endParaRPr lang="en-US" sz="2400" dirty="0" smtClean="0"/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Institute of Information Technology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Institute of Foreign Trade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Institute of  Education Planning and Administration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 Diamond Institute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Civil Aviation Academy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Institute of Agriculture and Rural Development</a:t>
            </a:r>
          </a:p>
          <a:p>
            <a:pPr marL="363538" lvl="1" indent="-363538">
              <a:buFont typeface="Wingdings" pitchFamily="2" charset="2"/>
              <a:buChar char="Ø"/>
            </a:pPr>
            <a:r>
              <a:rPr lang="en-US" sz="2400" dirty="0" smtClean="0"/>
              <a:t>India-Africa University for Life and Earth Sciences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Capacity building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……..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848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We have also launched an initiative of establishing and strengthening common infrastructure and facilities for pan-African development of some key industry sectors. Examples are:  </a:t>
            </a:r>
          </a:p>
          <a:p>
            <a:pPr algn="just"/>
            <a:endParaRPr lang="en-US" sz="2800" dirty="0" smtClean="0"/>
          </a:p>
          <a:p>
            <a:pPr marL="363538" lvl="1" indent="-363538" algn="just">
              <a:buFont typeface="Wingdings" pitchFamily="2" charset="2"/>
              <a:buChar char="Ø"/>
            </a:pPr>
            <a:r>
              <a:rPr lang="en-US" sz="2800" dirty="0" smtClean="0"/>
              <a:t>India-Africa Food Processing Cluster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en-US" sz="2800" dirty="0" smtClean="0"/>
              <a:t>India-Africa Textile Cluster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8090929"/>
              </p:ext>
            </p:extLst>
          </p:nvPr>
        </p:nvGraphicFramePr>
        <p:xfrm>
          <a:off x="1371600" y="33528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2005-06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7.00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4.80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11.80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2006-07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10.26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17.72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27.98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2007-08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14.19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20.47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34.66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2008-09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14.82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24.73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39.55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2009-10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13.43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25.61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39.04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2010-11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20.85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31.95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52.80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2011-12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24.67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43.06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67.73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Apr-Dec</a:t>
                      </a:r>
                      <a:r>
                        <a:rPr lang="en-US" sz="1700" baseline="0" dirty="0" smtClean="0"/>
                        <a:t> 2012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21.13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31.59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52.72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1752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 out of 34 African LDCs have acceded to the India-Africa Duty Free Tariff Preference (DFTP) Scheme.</a:t>
            </a:r>
          </a:p>
          <a:p>
            <a:endParaRPr lang="en-US" dirty="0" smtClean="0"/>
          </a:p>
          <a:p>
            <a:r>
              <a:rPr lang="en-US" dirty="0" smtClean="0"/>
              <a:t>India-Africa trade has seen significant growth over the last 8 years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838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India-Africa Trade Promotion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971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                     In US Dollars billion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Lines of Credit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Lines of Credit [</a:t>
            </a:r>
            <a:r>
              <a:rPr lang="en-US" sz="2000" dirty="0" err="1" smtClean="0"/>
              <a:t>LoCs</a:t>
            </a:r>
            <a:r>
              <a:rPr lang="en-US" sz="2000" dirty="0" smtClean="0"/>
              <a:t>] have been an increasingly significant part of India-Africa development cooperation since 2003-04. </a:t>
            </a:r>
          </a:p>
          <a:p>
            <a:endParaRPr lang="en-US" sz="2000" dirty="0" smtClean="0"/>
          </a:p>
          <a:p>
            <a:r>
              <a:rPr lang="en-US" sz="2000" dirty="0" smtClean="0"/>
              <a:t>They are concessional loans intended to set up infrastructure projects and to  share Indian experience in developmental initiatives .</a:t>
            </a:r>
          </a:p>
          <a:p>
            <a:pPr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LoCs</a:t>
            </a:r>
            <a:r>
              <a:rPr lang="en-US" sz="2000" dirty="0" smtClean="0"/>
              <a:t> have financed a wide range of projects in agriculture, irrigation, food processing, rural electrification, IT and infrastructure [roads, railways, cement, power, etc].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The objective is to create durable assets and build sustainable institutions.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At IAFS-I &amp; II, we have committed to a quantum jump in the targets of </a:t>
            </a:r>
            <a:r>
              <a:rPr lang="en-US" sz="2000" dirty="0" err="1" smtClean="0"/>
              <a:t>LoCs</a:t>
            </a:r>
            <a:r>
              <a:rPr lang="en-US" sz="2000" dirty="0" smtClean="0"/>
              <a:t> in the coming years.</a:t>
            </a:r>
          </a:p>
          <a:p>
            <a:pPr algn="just"/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5937951"/>
              </p:ext>
            </p:extLst>
          </p:nvPr>
        </p:nvGraphicFramePr>
        <p:xfrm>
          <a:off x="914400" y="685800"/>
          <a:ext cx="7696200" cy="5761805"/>
        </p:xfrm>
        <a:graphic>
          <a:graphicData uri="http://schemas.openxmlformats.org/drawingml/2006/table">
            <a:tbl>
              <a:tblPr/>
              <a:tblGrid>
                <a:gridCol w="1120179"/>
                <a:gridCol w="1286613"/>
                <a:gridCol w="1025347"/>
                <a:gridCol w="1025347"/>
                <a:gridCol w="1105114"/>
                <a:gridCol w="1009663"/>
                <a:gridCol w="1123937"/>
              </a:tblGrid>
              <a:tr h="1800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Year-wise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approvals and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disbursements of </a:t>
                      </a:r>
                      <a:r>
                        <a:rPr lang="en-IN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LoCs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ctr" fontAlgn="b"/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[as 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on 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February</a:t>
                      </a:r>
                      <a:r>
                        <a:rPr lang="en-IN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28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2013]</a:t>
                      </a:r>
                    </a:p>
                    <a:p>
                      <a:pPr algn="r" fontAlgn="b"/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 US Dollar</a:t>
                      </a:r>
                      <a:r>
                        <a:rPr lang="en-IN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millions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en-IN" sz="1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sng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l" fontAlgn="b">
                        <a:tabLst>
                          <a:tab pos="1790700" algn="l"/>
                        </a:tabLst>
                      </a:pPr>
                      <a:r>
                        <a:rPr lang="en-IN" sz="14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1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Africa  </a:t>
                      </a:r>
                    </a:p>
                  </a:txBody>
                  <a:tcPr marL="12625" marR="12625" marT="126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Asia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Grand Total  </a:t>
                      </a:r>
                    </a:p>
                  </a:txBody>
                  <a:tcPr marL="12625" marR="12625" marT="126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Year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Approval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Disbursed  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Approval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Disbursed 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Approval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Disbursed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2002-03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10.00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-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200.00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-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210.00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2003-04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100.00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          -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115.36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- 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215.36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2004-05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99.87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49.90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150.00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284.87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57.94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2005-06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1,037.6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97.52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120.00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158.42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1,238.00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284.71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2006-07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141.50 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234.72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292.34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118.90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443.44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371.07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2007-08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524.50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338.50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166.77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38.11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712.26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395.05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2008-09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470.10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120.00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69.72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650.00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399.04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2009-10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486.50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1,403.79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1,900.05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404.91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2010-11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1,055.07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398.95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759.92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213.12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1,814.99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620.25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2011-12  </a:t>
                      </a: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1,206.28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436.76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     100.00</a:t>
                      </a:r>
                      <a:endParaRPr kumimoji="0" lang="en-IN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270.06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1,330.28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720.28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2012-13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422.38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373.92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355.96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350.05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801.05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761.34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 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</a:t>
                      </a:r>
                      <a:r>
                        <a:rPr lang="en-IN" sz="15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5,553.80</a:t>
                      </a:r>
                      <a:endParaRPr lang="en-IN" sz="15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2,570.94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3,784.14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1,256.89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</a:t>
                      </a:r>
                      <a:r>
                        <a:rPr lang="en-IN" sz="15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9,600.30</a:t>
                      </a:r>
                      <a:endParaRPr lang="en-IN" sz="15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12625" marR="12625" marT="12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IN" sz="15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4,014.60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Project selection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Development priorities of the partner country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Assessment of India’s strengths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Bilateral consultations, through the diplomatic missions in the respective countries to identify sectors and projects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Thorough assessment of project feasibility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If procurement for a project, a credible timetable to ensure the supplies integrate with the project of which the procurement is a part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Procedural Requirements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 project report, with detailed project description, technical feasibility, environmental impact assessment, schedule of implementation, financial appraisal, breakdown of cost estimates etc.</a:t>
            </a:r>
          </a:p>
          <a:p>
            <a:pPr algn="just"/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terms  - interest rates, moratorium period and tenor - depend on World Bank classification of the country </a:t>
            </a:r>
          </a:p>
          <a:p>
            <a:pPr algn="just"/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Relaxation in terms are made on a case-by-case basis, depending on requirements. </a:t>
            </a:r>
          </a:p>
          <a:p>
            <a:pPr algn="just"/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project is to be implemented by Indian entities</a:t>
            </a:r>
          </a:p>
          <a:p>
            <a:pPr lvl="0" algn="just"/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Procedural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US" sz="4000" b="1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…...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>
            <a:noAutofit/>
          </a:bodyPr>
          <a:lstStyle/>
          <a:p>
            <a:pPr lvl="0" algn="just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Goods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and services for minimum 75% value of the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contracts are to be sourced from India (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with a provision for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some relaxation, particularly where extensive civil works are involved)</a:t>
            </a:r>
          </a:p>
          <a:p>
            <a:pPr lvl="0" algn="just"/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For complex projects, Project Management Consultant is essential to assist in preparation of DPR, floating tenders, selecting contractors and monitoring project implementation. PMC contract can be covered in the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GoI’s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concurrence</a:t>
            </a:r>
            <a:r>
              <a:rPr lang="en-IN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African governments would follow their rules and procedures for selection of contractors and award of contracts, but they are expected to be transparent and fair, using open competitive bidding 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7620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A comprehensive project report sent to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GoI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through Indian Embassy/High Commission.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 algn="just">
              <a:buFont typeface="Wingdings" pitchFamily="2" charset="2"/>
              <a:buChar char="Ø"/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GoI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conveys approval for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after appraising the project.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EXIM Bank sends a draft LoC agreement to be signed by the African Government or its authorized agency/department.  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PMC (for complex projects) selected first and then contractor – both by open, competitive bidding. Participation limited to Indian companies;  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Steps in identification &amp; implementation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projects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7620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Contract sent to EXIM Bank, which approves after verifying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fulfillment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of  all procedures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Implementing agency’s bank opens Letter of Credit (L/C) in favour of the contractor.  </a:t>
            </a:r>
          </a:p>
          <a:p>
            <a:pPr marL="449263" lvl="0" indent="-449263" algn="just">
              <a:buFont typeface="Wingdings" pitchFamily="2" charset="2"/>
              <a:buChar char="Ø"/>
            </a:pP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EXIM Bank pays contractor directly on completion of each project milestone [as certified by the host country] and debits the amount to the LoC account of the host Government. </a:t>
            </a:r>
          </a:p>
          <a:p>
            <a:pPr marL="449263" lvl="0" indent="-449263" algn="just">
              <a:buFont typeface="Wingdings" pitchFamily="2" charset="2"/>
              <a:buChar char="Ø"/>
            </a:pP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indent="-449263" algn="just">
              <a:buFont typeface="Wingdings" pitchFamily="2" charset="2"/>
              <a:buChar char="Ø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Host Government certifies completion of the project to Indian Embassy/High Commission</a:t>
            </a:r>
          </a:p>
          <a:p>
            <a:pPr marL="449263" lvl="0" indent="-449263"/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Steps in identification &amp; implementation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projects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India’s Partnership with Africa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056686"/>
            <a:ext cx="6629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lvl="1" indent="-539750" algn="just">
              <a:buFont typeface="Wingdings" pitchFamily="2" charset="2"/>
              <a:buChar char="Ø"/>
            </a:pPr>
            <a:r>
              <a:rPr lang="en-US" dirty="0" smtClean="0"/>
              <a:t>India’s partnership with Africa goes back to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when we were fighting colonialism and apartheid.</a:t>
            </a:r>
          </a:p>
          <a:p>
            <a:pPr marL="539750" lvl="1" indent="-539750" algn="just"/>
            <a:endParaRPr lang="en-US" dirty="0" smtClean="0"/>
          </a:p>
          <a:p>
            <a:pPr marL="539750" lvl="1" indent="-539750" algn="just">
              <a:buFont typeface="Wingdings" pitchFamily="2" charset="2"/>
              <a:buChar char="Ø"/>
            </a:pPr>
            <a:r>
              <a:rPr lang="en-US" dirty="0" smtClean="0"/>
              <a:t>In the modern era, we have evolved a model of cooperation, which is consultative, responsive and based on our respective development experiences and perspectives.</a:t>
            </a:r>
          </a:p>
          <a:p>
            <a:pPr marL="539750" lvl="1" indent="-539750" algn="just">
              <a:buFont typeface="Wingdings" pitchFamily="2" charset="2"/>
              <a:buChar char="Ø"/>
            </a:pPr>
            <a:endParaRPr lang="en-US" dirty="0" smtClean="0"/>
          </a:p>
          <a:p>
            <a:pPr marL="539750" lvl="1" indent="-539750" algn="just">
              <a:buFont typeface="Wingdings" pitchFamily="2" charset="2"/>
              <a:buChar char="Ø"/>
            </a:pPr>
            <a:r>
              <a:rPr lang="en-US" dirty="0" smtClean="0"/>
              <a:t>India’s involvement in capacity building in Africa dates from the 1960’s through our ITEC </a:t>
            </a:r>
            <a:r>
              <a:rPr lang="en-US" dirty="0" err="1" smtClean="0"/>
              <a:t>programme</a:t>
            </a:r>
            <a:r>
              <a:rPr lang="en-US" dirty="0" smtClean="0"/>
              <a:t> and other  facilities for experience sharing.</a:t>
            </a:r>
          </a:p>
          <a:p>
            <a:pPr marL="539750" lvl="1" indent="-539750" algn="just">
              <a:buFont typeface="Wingdings" pitchFamily="2" charset="2"/>
              <a:buChar char="Ø"/>
            </a:pPr>
            <a:endParaRPr lang="en-US" dirty="0" smtClean="0"/>
          </a:p>
          <a:p>
            <a:pPr marL="539750" lvl="1" indent="-539750" algn="just">
              <a:buFont typeface="Wingdings" pitchFamily="2" charset="2"/>
              <a:buChar char="Ø"/>
            </a:pPr>
            <a:r>
              <a:rPr lang="en-US" dirty="0" smtClean="0"/>
              <a:t>Over the past 10 years in particular, there has been a significant intensification of our engagement in economic development, institutional cooperation  and capacity building. </a:t>
            </a:r>
          </a:p>
          <a:p>
            <a:pPr marL="539750" lvl="1" indent="-539750" algn="just">
              <a:buFont typeface="Wingdings" pitchFamily="2" charset="2"/>
              <a:buChar char="Ø"/>
            </a:pPr>
            <a:endParaRPr lang="en-US" dirty="0" smtClean="0"/>
          </a:p>
          <a:p>
            <a:pPr marL="6350" lvl="1"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Further fine-tuning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Better information dissemination on capacity building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Dialogue on IAFS institutions so that they meet host country expectations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Professionally prepared techno-economic feasibility studies: India can offer assistance for this 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Transparent selection procedures for consultants and contractors  </a:t>
            </a:r>
          </a:p>
          <a:p>
            <a:pPr lvl="1" indent="-457200"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Further fine-tuning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772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Contracts should enforce strict quality standards and penalties for delays  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Synchronization in projects with multiple sources of funding and supplies 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Robust mechanisms for monitoring project implementation</a:t>
            </a:r>
          </a:p>
          <a:p>
            <a:pPr lvl="1" indent="-457200">
              <a:buFont typeface="Wingdings" pitchFamily="2" charset="2"/>
              <a:buChar char="Ø"/>
            </a:pP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>
              <a:buFont typeface="Wingdings" pitchFamily="2" charset="2"/>
              <a:buChar char="Ø"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Issues relating to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LoC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terms and conditions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India-Africa Forum Summits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467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itchFamily="2" charset="2"/>
              <a:buChar char="Ø"/>
            </a:pPr>
            <a:r>
              <a:rPr lang="en-US" sz="2000" dirty="0" smtClean="0"/>
              <a:t>The India-Africa Forum Summits have imparted a new </a:t>
            </a:r>
            <a:r>
              <a:rPr lang="en-US" sz="2000" dirty="0" err="1" smtClean="0"/>
              <a:t>vigour</a:t>
            </a:r>
            <a:r>
              <a:rPr lang="en-US" sz="2000" dirty="0" smtClean="0"/>
              <a:t> to our partnership with African countries.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0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000" dirty="0" smtClean="0"/>
              <a:t>Two Summits have been held so far: in April 2008 in New Delhi and in May 2011 in Addis Ababa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0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000" dirty="0" smtClean="0"/>
              <a:t>These Summits have laid the foundation of a new architecture for a structured interaction and cooperation between India and our African partners in the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</a:t>
            </a:r>
          </a:p>
          <a:p>
            <a:pPr lvl="1" indent="-457200">
              <a:buFont typeface="Wingdings" pitchFamily="2" charset="2"/>
              <a:buChar char="Ø"/>
            </a:pPr>
            <a:endParaRPr lang="en-US" sz="20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US" sz="2000" dirty="0" smtClean="0"/>
              <a:t>The IAFS process promotes a unique engagement at three levels – the continental, the regional and the bilateral</a:t>
            </a:r>
          </a:p>
          <a:p>
            <a:pPr lvl="1" indent="-457200"/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557" y="533400"/>
            <a:ext cx="838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Institutional engagement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057" y="1341105"/>
            <a:ext cx="7239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In implementation of  the IAFS decision, conferences and workshops organized include: </a:t>
            </a:r>
          </a:p>
          <a:p>
            <a:endParaRPr lang="en-US" dirty="0" smtClean="0"/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Crafts Skill Development Workshop for Women </a:t>
            </a:r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Special Session on Global Commons &amp; Challenges </a:t>
            </a:r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Science &amp; Technology Ministers’ Conference </a:t>
            </a:r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Training </a:t>
            </a:r>
            <a:r>
              <a:rPr lang="en-US" dirty="0" err="1" smtClean="0"/>
              <a:t>programme</a:t>
            </a:r>
            <a:r>
              <a:rPr lang="en-US" dirty="0" smtClean="0"/>
              <a:t> for Secretary Generals of African Chambers of Commerce</a:t>
            </a:r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India-Africa </a:t>
            </a:r>
            <a:r>
              <a:rPr lang="en-IN" dirty="0"/>
              <a:t>Trade Ministers Conference </a:t>
            </a:r>
            <a:endParaRPr lang="en-IN" dirty="0" smtClean="0"/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First </a:t>
            </a:r>
            <a:r>
              <a:rPr lang="en-IN" dirty="0"/>
              <a:t>Meeting of India Africa Business Council </a:t>
            </a:r>
            <a:endParaRPr lang="en-IN" dirty="0" smtClean="0"/>
          </a:p>
          <a:p>
            <a:pPr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Annual CII </a:t>
            </a:r>
            <a:r>
              <a:rPr lang="en-IN" dirty="0"/>
              <a:t>EXIM</a:t>
            </a:r>
            <a:r>
              <a:rPr lang="en-IN" i="1" dirty="0"/>
              <a:t> </a:t>
            </a:r>
            <a:r>
              <a:rPr lang="en-IN" dirty="0"/>
              <a:t>Bank</a:t>
            </a:r>
            <a:r>
              <a:rPr lang="en-IN" i="1" dirty="0"/>
              <a:t> </a:t>
            </a:r>
            <a:r>
              <a:rPr lang="en-IN" dirty="0" smtClean="0"/>
              <a:t>Conclaves</a:t>
            </a:r>
            <a:r>
              <a:rPr lang="en-IN" i="1" dirty="0" smtClean="0"/>
              <a:t> </a:t>
            </a:r>
            <a:endParaRPr lang="en-IN" dirty="0" smtClean="0"/>
          </a:p>
          <a:p>
            <a:pPr lvl="1" indent="-457200">
              <a:lnSpc>
                <a:spcPct val="150000"/>
              </a:lnSpc>
            </a:pPr>
            <a:endParaRPr lang="en-IN" dirty="0"/>
          </a:p>
          <a:p>
            <a:pPr lvl="1" indent="-45720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Capacity building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772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1" indent="-358775" algn="just">
              <a:buFont typeface="Wingdings" pitchFamily="2" charset="2"/>
              <a:buChar char="Ø"/>
            </a:pPr>
            <a:r>
              <a:rPr lang="en-US" sz="2800" dirty="0" smtClean="0"/>
              <a:t>Under the ITEC [Indian Technical &amp; Economic Cooperation]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, short- and medium-term courses are offered in various Indian institutions, covering subjects like Accounts, Audit, Banking, Finance &amp; Management, IT,  Telecommunication, SME/Rural Development, Environment and Renewable Energy</a:t>
            </a:r>
          </a:p>
          <a:p>
            <a:pPr marL="363538" indent="-363538" algn="just">
              <a:buFont typeface="Wingdings" pitchFamily="2" charset="2"/>
              <a:buChar char="Ø"/>
            </a:pPr>
            <a:endParaRPr lang="en-US" sz="2800" dirty="0" smtClean="0"/>
          </a:p>
          <a:p>
            <a:pPr marL="363538" indent="-363538" algn="just">
              <a:buFont typeface="Wingdings" pitchFamily="2" charset="2"/>
              <a:buChar char="Ø"/>
            </a:pPr>
            <a:r>
              <a:rPr lang="en-US" sz="2800" dirty="0" smtClean="0"/>
              <a:t>Specialized Courses are also offered in in Parliamentary Procedures, Election Management, Mass Communication, Remote Sensing, etc</a:t>
            </a:r>
          </a:p>
          <a:p>
            <a:pPr marL="363538" indent="-363538">
              <a:buFont typeface="Wingdings" pitchFamily="2" charset="2"/>
              <a:buChar char="Ø"/>
            </a:pPr>
            <a:endParaRPr lang="en-US" sz="1600" dirty="0" smtClean="0"/>
          </a:p>
          <a:p>
            <a:pPr marL="363538" indent="-363538">
              <a:buFont typeface="Wingdings" pitchFamily="2" charset="2"/>
              <a:buChar char="Ø"/>
            </a:pPr>
            <a:endParaRPr lang="en-US" sz="1600" dirty="0" smtClean="0"/>
          </a:p>
          <a:p>
            <a:pPr marL="363538" indent="-363538">
              <a:buFont typeface="Wingdings" pitchFamily="2" charset="2"/>
              <a:buChar char="Ø"/>
            </a:pPr>
            <a:endParaRPr lang="en-US" sz="1600" dirty="0" smtClean="0"/>
          </a:p>
          <a:p>
            <a:pPr marL="363538" indent="-363538"/>
            <a:endParaRPr lang="en-US" dirty="0" smtClean="0"/>
          </a:p>
          <a:p>
            <a:pPr marL="363538" indent="-3635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742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Capacity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building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……. 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en-US" sz="2600" dirty="0" smtClean="0"/>
              <a:t>Indian experts are deputed to African countries (as per request) to advise host governments or their institutions in specific economic or developmental areas</a:t>
            </a:r>
          </a:p>
          <a:p>
            <a:pPr marL="363538" indent="-363538"/>
            <a:endParaRPr lang="en-US" sz="2600" dirty="0" smtClean="0"/>
          </a:p>
          <a:p>
            <a:pPr marL="358775" indent="-358775" algn="just">
              <a:lnSpc>
                <a:spcPct val="100000"/>
              </a:lnSpc>
              <a:buFont typeface="Wingdings" charset="2"/>
              <a:buChar char=""/>
            </a:pPr>
            <a:r>
              <a:rPr lang="en-IN" sz="2600" dirty="0" smtClean="0">
                <a:solidFill>
                  <a:srgbClr val="000000"/>
                </a:solidFill>
              </a:rPr>
              <a:t>Indian Army Training Teams deputed to a number of African countries on specific requests. </a:t>
            </a:r>
            <a:endParaRPr lang="en-IN" sz="2600" dirty="0" smtClean="0"/>
          </a:p>
          <a:p>
            <a:pPr algn="just">
              <a:lnSpc>
                <a:spcPct val="100000"/>
              </a:lnSpc>
            </a:pPr>
            <a:endParaRPr lang="en-IN" sz="2600" dirty="0" smtClean="0"/>
          </a:p>
          <a:p>
            <a:pPr marL="358775" indent="-358775" algn="just">
              <a:lnSpc>
                <a:spcPct val="100000"/>
              </a:lnSpc>
              <a:buFont typeface="Wingdings" charset="2"/>
              <a:buChar char=""/>
            </a:pPr>
            <a:r>
              <a:rPr lang="en-IN" sz="2600" dirty="0" smtClean="0">
                <a:solidFill>
                  <a:srgbClr val="000000"/>
                </a:solidFill>
              </a:rPr>
              <a:t>Training slots offered to African countries in premier Indian defence institutions, including in NDC and DSSC. During 2012-13,  244 army, 115 naval and 76 air force training slots offered to Africa.</a:t>
            </a:r>
            <a:endParaRPr lang="en-IN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668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Utilisation of ITEC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Africa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9975045"/>
              </p:ext>
            </p:extLst>
          </p:nvPr>
        </p:nvGraphicFramePr>
        <p:xfrm>
          <a:off x="1295400" y="2667000"/>
          <a:ext cx="6477000" cy="327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4871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Seats allocated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Seats utilised</a:t>
                      </a:r>
                      <a:endParaRPr lang="en-US" sz="2000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2008-09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1316</a:t>
                      </a:r>
                      <a:endParaRPr lang="en-US" sz="2000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2009-10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1492</a:t>
                      </a:r>
                      <a:endParaRPr lang="en-US" sz="2000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2010-11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1743</a:t>
                      </a:r>
                      <a:endParaRPr lang="en-US" sz="2000" dirty="0"/>
                    </a:p>
                  </a:txBody>
                  <a:tcPr/>
                </a:tc>
              </a:tr>
              <a:tr h="4871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2011-12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2293</a:t>
                      </a:r>
                      <a:endParaRPr lang="en-US" sz="2000" dirty="0"/>
                    </a:p>
                  </a:txBody>
                  <a:tcPr/>
                </a:tc>
              </a:tr>
              <a:tr h="8408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2012-13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2800 (till 13/03/13)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25657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Multilateral ITEC </a:t>
            </a:r>
            <a:r>
              <a:rPr lang="en-I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courses</a:t>
            </a:r>
          </a:p>
          <a:p>
            <a:pPr algn="ctr"/>
            <a:r>
              <a:rPr lang="en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Africa 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2017839"/>
              </p:ext>
            </p:extLst>
          </p:nvPr>
        </p:nvGraphicFramePr>
        <p:xfrm>
          <a:off x="1295400" y="2133600"/>
          <a:ext cx="7278914" cy="2365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/>
                <a:gridCol w="878114"/>
                <a:gridCol w="798286"/>
                <a:gridCol w="801914"/>
                <a:gridCol w="838200"/>
                <a:gridCol w="762000"/>
                <a:gridCol w="914400"/>
              </a:tblGrid>
              <a:tr h="166267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2012-13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2011-12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2010-11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2009-10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2008-09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2007-08</a:t>
                      </a: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6267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AARDO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906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African Union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4876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 African Parliament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720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pt-BR" sz="16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UNECA (UN Eco. Com. For Africa), Addis Ababa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2061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East African Community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267">
                <a:tc>
                  <a:txBody>
                    <a:bodyPr/>
                    <a:lstStyle/>
                    <a:p>
                      <a:pPr algn="just" rtl="0" fontAlgn="ctr"/>
                      <a:r>
                        <a:rPr kumimoji="0" lang="en-IN" sz="16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155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en-IN" sz="16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</a:t>
                      </a:r>
                      <a:endParaRPr kumimoji="0" lang="en-IN" sz="16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Scholarships &amp; Fellowships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ICCR Scholarships at Indian Universities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Seats allocated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Seats utilised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 (scholarship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includes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airfares)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Admission process is underway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343400"/>
            <a:ext cx="6705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700" dirty="0" smtClean="0"/>
              <a:t>Special agricultural scholarships (75 per year): 71 and 85 utilised in 2010-11 and 2011-12. 102 applications under process for 2012-13.</a:t>
            </a:r>
          </a:p>
          <a:p>
            <a:endParaRPr lang="en-US" sz="1700" dirty="0" smtClean="0"/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C.V. Raman Scientific Fellowships (104 per year): 85 and 79 utilised in 2010-11 and 2011-12.</a:t>
            </a:r>
          </a:p>
          <a:p>
            <a:endParaRPr lang="en-US" sz="1700" dirty="0" smtClean="0"/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Special training courses (500 per year): 449 and 929 utilised in 2010-11 and 2011-12.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1919</TotalTime>
  <Words>1463</Words>
  <Application>Microsoft Office PowerPoint</Application>
  <PresentationFormat>On-screen Show (4:3)</PresentationFormat>
  <Paragraphs>371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Lines of Credit </vt:lpstr>
      <vt:lpstr>Slide 14</vt:lpstr>
      <vt:lpstr>Project selection</vt:lpstr>
      <vt:lpstr>Procedural Requirements</vt:lpstr>
      <vt:lpstr>Procedural Requirements contd…...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India’s partnership with Africa</dc:title>
  <dc:creator>geeta.p</dc:creator>
  <cp:lastModifiedBy>mhp4</cp:lastModifiedBy>
  <cp:revision>239</cp:revision>
  <dcterms:created xsi:type="dcterms:W3CDTF">2011-11-21T10:23:16Z</dcterms:created>
  <dcterms:modified xsi:type="dcterms:W3CDTF">2013-03-18T04:34:18Z</dcterms:modified>
</cp:coreProperties>
</file>