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5" r:id="rId8"/>
    <p:sldId id="266" r:id="rId9"/>
    <p:sldId id="267" r:id="rId10"/>
    <p:sldId id="271" r:id="rId11"/>
    <p:sldId id="273" r:id="rId12"/>
    <p:sldId id="274" r:id="rId13"/>
    <p:sldId id="277" r:id="rId14"/>
    <p:sldId id="278" r:id="rId15"/>
    <p:sldId id="279" r:id="rId16"/>
    <p:sldId id="280" r:id="rId17"/>
    <p:sldId id="281" r:id="rId18"/>
    <p:sldId id="275" r:id="rId19"/>
    <p:sldId id="283" r:id="rId20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0" autoAdjust="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240B-312E-42B3-A9BC-779A9AF5AB99}" type="datetimeFigureOut">
              <a:rPr lang="en-IN" smtClean="0"/>
              <a:pPr/>
              <a:t>15-03-2013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45BA-0FF9-46D9-9081-228A81CA715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7835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240B-312E-42B3-A9BC-779A9AF5AB99}" type="datetimeFigureOut">
              <a:rPr lang="en-IN" smtClean="0"/>
              <a:pPr/>
              <a:t>15-03-2013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45BA-0FF9-46D9-9081-228A81CA715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8962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240B-312E-42B3-A9BC-779A9AF5AB99}" type="datetimeFigureOut">
              <a:rPr lang="en-IN" smtClean="0"/>
              <a:pPr/>
              <a:t>15-03-2013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45BA-0FF9-46D9-9081-228A81CA715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90960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240B-312E-42B3-A9BC-779A9AF5AB99}" type="datetimeFigureOut">
              <a:rPr lang="en-IN" smtClean="0"/>
              <a:pPr/>
              <a:t>15-03-2013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45BA-0FF9-46D9-9081-228A81CA715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549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240B-312E-42B3-A9BC-779A9AF5AB99}" type="datetimeFigureOut">
              <a:rPr lang="en-IN" smtClean="0"/>
              <a:pPr/>
              <a:t>15-03-2013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45BA-0FF9-46D9-9081-228A81CA715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702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240B-312E-42B3-A9BC-779A9AF5AB99}" type="datetimeFigureOut">
              <a:rPr lang="en-IN" smtClean="0"/>
              <a:pPr/>
              <a:t>15-03-2013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45BA-0FF9-46D9-9081-228A81CA715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70346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240B-312E-42B3-A9BC-779A9AF5AB99}" type="datetimeFigureOut">
              <a:rPr lang="en-IN" smtClean="0"/>
              <a:pPr/>
              <a:t>15-03-2013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45BA-0FF9-46D9-9081-228A81CA715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2971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240B-312E-42B3-A9BC-779A9AF5AB99}" type="datetimeFigureOut">
              <a:rPr lang="en-IN" smtClean="0"/>
              <a:pPr/>
              <a:t>15-03-2013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45BA-0FF9-46D9-9081-228A81CA715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5934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240B-312E-42B3-A9BC-779A9AF5AB99}" type="datetimeFigureOut">
              <a:rPr lang="en-IN" smtClean="0"/>
              <a:pPr/>
              <a:t>15-03-2013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45BA-0FF9-46D9-9081-228A81CA715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7184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240B-312E-42B3-A9BC-779A9AF5AB99}" type="datetimeFigureOut">
              <a:rPr lang="en-IN" smtClean="0"/>
              <a:pPr/>
              <a:t>15-03-2013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45BA-0FF9-46D9-9081-228A81CA715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3473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240B-312E-42B3-A9BC-779A9AF5AB99}" type="datetimeFigureOut">
              <a:rPr lang="en-IN" smtClean="0"/>
              <a:pPr/>
              <a:t>15-03-2013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45BA-0FF9-46D9-9081-228A81CA715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7950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240B-312E-42B3-A9BC-779A9AF5AB99}" type="datetimeFigureOut">
              <a:rPr lang="en-IN" smtClean="0"/>
              <a:pPr/>
              <a:t>15-03-2013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F45BA-0FF9-46D9-9081-228A81CA715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1051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630616" cy="16561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RENOVATION, MODERNIZATION &amp; UPRATING OF HYDRO POWER PLANTS</a:t>
            </a:r>
            <a:endParaRPr lang="en-IN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48064" y="5103674"/>
            <a:ext cx="352839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By</a:t>
            </a:r>
          </a:p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B.PODDAR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cid:20120107184102.24647maild0@gmx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09042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8153400" cy="761999"/>
          </a:xfrm>
        </p:spPr>
        <p:txBody>
          <a:bodyPr>
            <a:noAutofit/>
          </a:bodyPr>
          <a:lstStyle/>
          <a:p>
            <a:pPr algn="l"/>
            <a:r>
              <a:rPr lang="en-US" sz="2800" u="sng" dirty="0" smtClean="0"/>
              <a:t>4</a:t>
            </a:r>
            <a:r>
              <a:rPr lang="en-US" sz="2800" u="sng" dirty="0" smtClean="0"/>
              <a:t>. </a:t>
            </a:r>
            <a:r>
              <a:rPr lang="en-US" sz="2800" u="sng" dirty="0" smtClean="0"/>
              <a:t>PLANNING AND IMPLEMENTATION METHODOLOGY</a:t>
            </a:r>
            <a:endParaRPr lang="en-US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153400" cy="51054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The planning and Implementation methodology is highlighted in the figures 1 &amp; 2  shown below.</a:t>
            </a:r>
          </a:p>
          <a:p>
            <a:pPr algn="l"/>
            <a:endParaRPr lang="en-US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362200"/>
            <a:ext cx="7315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219200" y="6096000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FIGURE 1 PLANNING FOR R, M &amp; U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cid:20120107184102.24647maild0@gmx.co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457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Figure 2 IMPLEMENTATION METHODOLOGY FOR R, M &amp; U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7239000" cy="473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id:20120107184102.24647maild0@gmx.co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7772400" cy="685799"/>
          </a:xfrm>
        </p:spPr>
        <p:txBody>
          <a:bodyPr>
            <a:normAutofit/>
          </a:bodyPr>
          <a:lstStyle/>
          <a:p>
            <a:pPr algn="l"/>
            <a:r>
              <a:rPr lang="en-US" sz="2800" u="sng" dirty="0" smtClean="0"/>
              <a:t>5</a:t>
            </a:r>
            <a:r>
              <a:rPr lang="en-US" sz="2800" u="sng" dirty="0" smtClean="0"/>
              <a:t>. </a:t>
            </a:r>
            <a:r>
              <a:rPr lang="en-US" sz="2800" u="sng" dirty="0" smtClean="0"/>
              <a:t>ECONOMY OF UPRATING</a:t>
            </a:r>
            <a:endParaRPr lang="en-US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8229600" cy="33528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Generator up rating measures do not require structural alterations to the power plant (powerhouse, dam, and so on). </a:t>
            </a:r>
          </a:p>
          <a:p>
            <a:pPr marL="457200" indent="-457200" algn="just">
              <a:lnSpc>
                <a:spcPct val="80000"/>
              </a:lnSpc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Increased output can thus be achieved for a fraction of the cost of building a new power plant.</a:t>
            </a:r>
          </a:p>
        </p:txBody>
      </p:sp>
      <p:pic>
        <p:nvPicPr>
          <p:cNvPr id="4" name="Picture 3" descr="cid:20120107184102.24647maild0@gmx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685799"/>
          </a:xfrm>
        </p:spPr>
        <p:txBody>
          <a:bodyPr>
            <a:noAutofit/>
          </a:bodyPr>
          <a:lstStyle/>
          <a:p>
            <a:pPr algn="l"/>
            <a:r>
              <a:rPr lang="en-US" sz="2000" u="sng" dirty="0" smtClean="0"/>
              <a:t>6</a:t>
            </a:r>
            <a:r>
              <a:rPr lang="en-US" sz="2000" u="sng" dirty="0" smtClean="0"/>
              <a:t>.  </a:t>
            </a:r>
            <a:r>
              <a:rPr lang="en-US" sz="2000" u="sng" dirty="0" smtClean="0"/>
              <a:t>PROJECTS IN </a:t>
            </a:r>
            <a:r>
              <a:rPr lang="en-US" sz="2000" u="sng" dirty="0" smtClean="0"/>
              <a:t>AFRICA WHICH </a:t>
            </a:r>
            <a:r>
              <a:rPr lang="en-US" sz="2000" u="sng" dirty="0" smtClean="0"/>
              <a:t>ARE MORE THAN 20 YEARS OLD MAY BE CONSIDERED FOR R,M &amp; </a:t>
            </a:r>
            <a:r>
              <a:rPr lang="en-US" sz="2000" u="sng" dirty="0" smtClean="0"/>
              <a:t>U (HAVING INSTALLED CAPACITY MORE THAN 25MW </a:t>
            </a:r>
            <a:r>
              <a:rPr lang="en-US" sz="2000" u="sng" dirty="0" smtClean="0"/>
              <a:t>)</a:t>
            </a:r>
            <a:endParaRPr lang="en-US" sz="2000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752600"/>
          <a:ext cx="7620000" cy="4582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0"/>
                <a:gridCol w="1333500"/>
                <a:gridCol w="2857500"/>
                <a:gridCol w="1123950"/>
                <a:gridCol w="1447800"/>
              </a:tblGrid>
              <a:tr h="832955">
                <a:tc>
                  <a:txBody>
                    <a:bodyPr/>
                    <a:lstStyle/>
                    <a:p>
                      <a:r>
                        <a:rPr lang="en-US" dirty="0" smtClean="0"/>
                        <a:t>S.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Hydro Electric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Capacity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 Completed</a:t>
                      </a:r>
                      <a:endParaRPr lang="en-US" dirty="0"/>
                    </a:p>
                  </a:txBody>
                  <a:tcPr/>
                </a:tc>
              </a:tr>
              <a:tr h="4825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Cameroon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Edea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204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1953</a:t>
                      </a:r>
                      <a:endParaRPr lang="en-US" dirty="0"/>
                    </a:p>
                  </a:txBody>
                  <a:tcPr/>
                </a:tc>
              </a:tr>
              <a:tr h="4825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Cameroon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Song </a:t>
                      </a:r>
                      <a:r>
                        <a:rPr lang="en-US" dirty="0" err="1" smtClean="0"/>
                        <a:t>Loulou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384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1981 &amp; 1988</a:t>
                      </a:r>
                      <a:endParaRPr lang="en-US" dirty="0"/>
                    </a:p>
                  </a:txBody>
                  <a:tcPr/>
                </a:tc>
              </a:tr>
              <a:tr h="4825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Cameroon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Lagdo</a:t>
                      </a:r>
                      <a:r>
                        <a:rPr lang="en-US" dirty="0" smtClean="0"/>
                        <a:t> Power plant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1982</a:t>
                      </a:r>
                      <a:endParaRPr lang="en-US" dirty="0"/>
                    </a:p>
                  </a:txBody>
                  <a:tcPr/>
                </a:tc>
              </a:tr>
              <a:tr h="4825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Egypt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Aswan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2100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1970</a:t>
                      </a:r>
                      <a:endParaRPr lang="en-US" dirty="0"/>
                    </a:p>
                  </a:txBody>
                  <a:tcPr/>
                </a:tc>
              </a:tr>
              <a:tr h="5895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Ethiopia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Koka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1960</a:t>
                      </a:r>
                      <a:endParaRPr lang="en-US" dirty="0"/>
                    </a:p>
                  </a:txBody>
                  <a:tcPr/>
                </a:tc>
              </a:tr>
              <a:tr h="5895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Ethiopia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Awash II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1966</a:t>
                      </a:r>
                      <a:endParaRPr lang="en-US" dirty="0"/>
                    </a:p>
                  </a:txBody>
                  <a:tcPr/>
                </a:tc>
              </a:tr>
              <a:tr h="5895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Ethiopia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Awash III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cid:20120107184102.24647maild0@gmx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914400"/>
          <a:ext cx="7696202" cy="537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823"/>
                <a:gridCol w="1212152"/>
                <a:gridCol w="3020759"/>
                <a:gridCol w="1135190"/>
                <a:gridCol w="1462278"/>
              </a:tblGrid>
              <a:tr h="857249">
                <a:tc>
                  <a:txBody>
                    <a:bodyPr/>
                    <a:lstStyle/>
                    <a:p>
                      <a:r>
                        <a:rPr lang="en-US" dirty="0" smtClean="0"/>
                        <a:t>S.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Hydro Electric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Capacity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 Completed</a:t>
                      </a:r>
                      <a:endParaRPr lang="en-US" dirty="0"/>
                    </a:p>
                  </a:txBody>
                  <a:tcPr/>
                </a:tc>
              </a:tr>
              <a:tr h="496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Ethiopia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Fincha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134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1973</a:t>
                      </a:r>
                      <a:endParaRPr lang="en-US" dirty="0"/>
                    </a:p>
                  </a:txBody>
                  <a:tcPr/>
                </a:tc>
              </a:tr>
              <a:tr h="496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Ethiopia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Melka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Wakena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1989</a:t>
                      </a:r>
                      <a:endParaRPr lang="en-US" dirty="0"/>
                    </a:p>
                  </a:txBody>
                  <a:tcPr/>
                </a:tc>
              </a:tr>
              <a:tr h="496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Ghana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Akosombo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1020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1965</a:t>
                      </a:r>
                      <a:endParaRPr lang="en-US" dirty="0"/>
                    </a:p>
                  </a:txBody>
                  <a:tcPr/>
                </a:tc>
              </a:tr>
              <a:tr h="496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Ghana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Kpong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160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1982</a:t>
                      </a:r>
                      <a:endParaRPr lang="en-US" dirty="0"/>
                    </a:p>
                  </a:txBody>
                  <a:tcPr/>
                </a:tc>
              </a:tr>
              <a:tr h="496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Ivory Coast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Kossou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176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1973</a:t>
                      </a:r>
                      <a:endParaRPr lang="en-US" dirty="0"/>
                    </a:p>
                  </a:txBody>
                  <a:tcPr/>
                </a:tc>
              </a:tr>
              <a:tr h="496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Ivory Coast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Taabo</a:t>
                      </a:r>
                      <a:r>
                        <a:rPr lang="en-US" baseline="0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1979</a:t>
                      </a:r>
                      <a:endParaRPr lang="en-US" dirty="0"/>
                    </a:p>
                  </a:txBody>
                  <a:tcPr/>
                </a:tc>
              </a:tr>
              <a:tr h="6067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Ivory Coast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Buyo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165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1980</a:t>
                      </a:r>
                      <a:endParaRPr lang="en-US" dirty="0"/>
                    </a:p>
                  </a:txBody>
                  <a:tcPr/>
                </a:tc>
              </a:tr>
              <a:tr h="6067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Kiambere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168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cid:20120107184102.24647maild0@gmx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0" y="838200"/>
          <a:ext cx="7620000" cy="571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447800"/>
                <a:gridCol w="2914650"/>
                <a:gridCol w="1123950"/>
                <a:gridCol w="1447800"/>
              </a:tblGrid>
              <a:tr h="880323">
                <a:tc>
                  <a:txBody>
                    <a:bodyPr/>
                    <a:lstStyle/>
                    <a:p>
                      <a:r>
                        <a:rPr lang="en-US" dirty="0" smtClean="0"/>
                        <a:t>S.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Hydro Electric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Capacity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 Completed</a:t>
                      </a:r>
                      <a:endParaRPr lang="en-US" dirty="0"/>
                    </a:p>
                  </a:txBody>
                  <a:tcPr/>
                </a:tc>
              </a:tr>
              <a:tr h="6230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Kindaruma</a:t>
                      </a:r>
                      <a:r>
                        <a:rPr lang="en-US" baseline="0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1968</a:t>
                      </a:r>
                      <a:endParaRPr lang="en-US" dirty="0"/>
                    </a:p>
                  </a:txBody>
                  <a:tcPr/>
                </a:tc>
              </a:tr>
              <a:tr h="5100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Kenya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Masinga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1981</a:t>
                      </a:r>
                      <a:endParaRPr lang="en-US" dirty="0"/>
                    </a:p>
                  </a:txBody>
                  <a:tcPr/>
                </a:tc>
              </a:tr>
              <a:tr h="5100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Kenya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Kamburu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1974</a:t>
                      </a:r>
                      <a:endParaRPr lang="en-US" dirty="0"/>
                    </a:p>
                  </a:txBody>
                  <a:tcPr/>
                </a:tc>
              </a:tr>
              <a:tr h="5100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Turkwel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 MW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1991</a:t>
                      </a:r>
                      <a:endParaRPr lang="en-US" dirty="0"/>
                    </a:p>
                  </a:txBody>
                  <a:tcPr/>
                </a:tc>
              </a:tr>
              <a:tr h="5100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Liberia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Mount Coffee</a:t>
                      </a:r>
                      <a:r>
                        <a:rPr lang="en-US" baseline="0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1966</a:t>
                      </a:r>
                      <a:endParaRPr lang="en-US" dirty="0"/>
                    </a:p>
                  </a:txBody>
                  <a:tcPr/>
                </a:tc>
              </a:tr>
              <a:tr h="5100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Malawi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Nkhula</a:t>
                      </a:r>
                      <a:r>
                        <a:rPr lang="en-US" dirty="0" smtClean="0"/>
                        <a:t> A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1966</a:t>
                      </a:r>
                      <a:endParaRPr lang="en-US" dirty="0"/>
                    </a:p>
                  </a:txBody>
                  <a:tcPr/>
                </a:tc>
              </a:tr>
              <a:tr h="5100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Malawi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Nkhula</a:t>
                      </a:r>
                      <a:r>
                        <a:rPr lang="en-US" dirty="0" smtClean="0"/>
                        <a:t> B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r>
                        <a:rPr lang="en-US" baseline="0" dirty="0" smtClean="0"/>
                        <a:t>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1980, 1986 &amp; 1992</a:t>
                      </a:r>
                      <a:endParaRPr lang="en-US" dirty="0"/>
                    </a:p>
                  </a:txBody>
                  <a:tcPr/>
                </a:tc>
              </a:tr>
              <a:tr h="5100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Mozambique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Cahora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Bassa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2075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1975</a:t>
                      </a:r>
                      <a:endParaRPr lang="en-US" dirty="0"/>
                    </a:p>
                  </a:txBody>
                  <a:tcPr/>
                </a:tc>
              </a:tr>
              <a:tr h="5100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Namibia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Ruacana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240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cid:20120107184102.24647maild0@gmx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838200"/>
          <a:ext cx="7620000" cy="5480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0"/>
                <a:gridCol w="1200150"/>
                <a:gridCol w="2990850"/>
                <a:gridCol w="1123950"/>
                <a:gridCol w="1447800"/>
              </a:tblGrid>
              <a:tr h="857249">
                <a:tc>
                  <a:txBody>
                    <a:bodyPr/>
                    <a:lstStyle/>
                    <a:p>
                      <a:r>
                        <a:rPr lang="en-US" dirty="0" smtClean="0"/>
                        <a:t>S.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Hydro Electric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Capacity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 Completed</a:t>
                      </a:r>
                      <a:endParaRPr lang="en-US" dirty="0"/>
                    </a:p>
                  </a:txBody>
                  <a:tcPr/>
                </a:tc>
              </a:tr>
              <a:tr h="496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Nigeria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Kainji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1968</a:t>
                      </a:r>
                      <a:endParaRPr lang="en-US" dirty="0"/>
                    </a:p>
                  </a:txBody>
                  <a:tcPr/>
                </a:tc>
              </a:tr>
              <a:tr h="496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Nigeria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Jebba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540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1985</a:t>
                      </a:r>
                      <a:endParaRPr lang="en-US" dirty="0"/>
                    </a:p>
                  </a:txBody>
                  <a:tcPr/>
                </a:tc>
              </a:tr>
              <a:tr h="496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Nigeria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Shiroro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/>
                </a:tc>
              </a:tr>
              <a:tr h="6067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</a:t>
                      </a:r>
                      <a:r>
                        <a:rPr lang="en-US" baseline="0" dirty="0" smtClean="0"/>
                        <a:t> Africa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Drakensberg</a:t>
                      </a:r>
                      <a:r>
                        <a:rPr lang="en-US" dirty="0" smtClean="0"/>
                        <a:t> Pumped storage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r>
                        <a:rPr lang="en-US" baseline="0" dirty="0" smtClean="0"/>
                        <a:t>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1981</a:t>
                      </a:r>
                      <a:endParaRPr lang="en-US" dirty="0"/>
                    </a:p>
                  </a:txBody>
                  <a:tcPr/>
                </a:tc>
              </a:tr>
              <a:tr h="6067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 Africa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Gariep</a:t>
                      </a:r>
                      <a:r>
                        <a:rPr lang="en-US" dirty="0" smtClean="0"/>
                        <a:t> 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360</a:t>
                      </a:r>
                      <a:r>
                        <a:rPr lang="en-US" baseline="0" dirty="0" smtClean="0"/>
                        <a:t>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1971</a:t>
                      </a:r>
                      <a:endParaRPr lang="en-US" dirty="0"/>
                    </a:p>
                  </a:txBody>
                  <a:tcPr/>
                </a:tc>
              </a:tr>
              <a:tr h="6067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 Africa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Palmiet</a:t>
                      </a:r>
                      <a:r>
                        <a:rPr lang="en-US" dirty="0" smtClean="0"/>
                        <a:t> Pumped Storage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1988</a:t>
                      </a:r>
                      <a:endParaRPr lang="en-US" dirty="0"/>
                    </a:p>
                  </a:txBody>
                  <a:tcPr/>
                </a:tc>
              </a:tr>
              <a:tr h="6067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Jabal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Awlia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1937</a:t>
                      </a:r>
                      <a:endParaRPr lang="en-US" dirty="0"/>
                    </a:p>
                  </a:txBody>
                  <a:tcPr/>
                </a:tc>
              </a:tr>
              <a:tr h="6067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Tanzania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Mtera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cid:20120107184102.24647maild0@gmx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0600" y="1600200"/>
          <a:ext cx="7543801" cy="2341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504"/>
                <a:gridCol w="1433322"/>
                <a:gridCol w="2960942"/>
                <a:gridCol w="1112711"/>
                <a:gridCol w="1433322"/>
              </a:tblGrid>
              <a:tr h="855303">
                <a:tc>
                  <a:txBody>
                    <a:bodyPr/>
                    <a:lstStyle/>
                    <a:p>
                      <a:r>
                        <a:rPr lang="en-US" dirty="0" smtClean="0"/>
                        <a:t>S.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Hydro Electric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Capacity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 Completed</a:t>
                      </a:r>
                      <a:endParaRPr lang="en-US" dirty="0"/>
                    </a:p>
                  </a:txBody>
                  <a:tcPr/>
                </a:tc>
              </a:tr>
              <a:tr h="4955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Tanzania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Kidatu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204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1976</a:t>
                      </a:r>
                      <a:endParaRPr lang="en-US" dirty="0"/>
                    </a:p>
                  </a:txBody>
                  <a:tcPr/>
                </a:tc>
              </a:tr>
              <a:tr h="4955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Uganda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Nalubaalw</a:t>
                      </a:r>
                      <a:r>
                        <a:rPr lang="en-US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1954</a:t>
                      </a:r>
                      <a:endParaRPr lang="en-US" dirty="0"/>
                    </a:p>
                  </a:txBody>
                  <a:tcPr/>
                </a:tc>
              </a:tr>
              <a:tr h="4955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Zimbabwe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Kariba</a:t>
                      </a:r>
                      <a:r>
                        <a:rPr lang="en-US" baseline="0" dirty="0" smtClean="0"/>
                        <a:t> Power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1320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cid:20120107184102.24647maild0@gmx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533399"/>
          </a:xfrm>
        </p:spPr>
        <p:txBody>
          <a:bodyPr>
            <a:normAutofit/>
          </a:bodyPr>
          <a:lstStyle/>
          <a:p>
            <a:pPr algn="l"/>
            <a:r>
              <a:rPr lang="en-US" sz="2800" u="sng" dirty="0" smtClean="0"/>
              <a:t>7</a:t>
            </a:r>
            <a:r>
              <a:rPr lang="en-US" sz="2800" u="sng" dirty="0" smtClean="0"/>
              <a:t>. </a:t>
            </a:r>
            <a:r>
              <a:rPr lang="en-US" sz="2800" u="sng" dirty="0" smtClean="0"/>
              <a:t>CONCLUSION</a:t>
            </a:r>
            <a:endParaRPr lang="en-US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7848600" cy="47244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Considerable improvements in output, efficiency, reliability and availability are convincing factors for an upgrading or </a:t>
            </a:r>
            <a:r>
              <a:rPr lang="en-US" sz="2000" dirty="0" err="1" smtClean="0">
                <a:solidFill>
                  <a:schemeClr val="tx1"/>
                </a:solidFill>
              </a:rPr>
              <a:t>uprating</a:t>
            </a:r>
            <a:r>
              <a:rPr lang="en-US" sz="2000" dirty="0" smtClean="0">
                <a:solidFill>
                  <a:schemeClr val="tx1"/>
                </a:solidFill>
              </a:rPr>
              <a:t> project, but  sometimes lack of funds or budget constraints become obstacles to short-term implementation.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Instead of prolonged operation of ageing equipment with the associated high maintenance costs, the funding which such maintenance would require over several years can instead be allocated to performing a major overhaul at an earlier time.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If a refurbishment project includes an up rating, this will usually lead to increased output revenue, and if the payback period is short, the rehabilitation should be initiated at the earliest opportunity.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 descr="cid:20120107184102.24647maild0@gmx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219200"/>
          </a:xfrm>
        </p:spPr>
        <p:txBody>
          <a:bodyPr/>
          <a:lstStyle/>
          <a:p>
            <a:r>
              <a:rPr lang="en-US" dirty="0" smtClean="0"/>
              <a:t>Thank You…</a:t>
            </a:r>
            <a:endParaRPr lang="en-US" dirty="0"/>
          </a:p>
        </p:txBody>
      </p:sp>
      <p:pic>
        <p:nvPicPr>
          <p:cNvPr id="3" name="Picture 2" descr="cid:20120107184102.24647maild0@gmx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914400"/>
            <a:ext cx="7772400" cy="888281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sz="2800" u="sng" dirty="0" smtClean="0"/>
              <a:t>1. INTRODUCTION</a:t>
            </a:r>
            <a:endParaRPr lang="en-IN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981200"/>
            <a:ext cx="7920880" cy="3945632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 Hydro electric power scheme construction is normally associated with long life assets that comprise about 70 % of the cost structure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Civil assets are normally not subjected to the normal wear and tear in comparison to  electrical components.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life of civil assets are normally designed for 100 years whereas the remaining 30 % of electrical /mechanical assets are designed for 30 to 35 years</a:t>
            </a:r>
          </a:p>
        </p:txBody>
      </p:sp>
      <p:pic>
        <p:nvPicPr>
          <p:cNvPr id="4" name="Picture 3" descr="cid:20120107184102.24647maild0@gmx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174985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8136904" cy="5616624"/>
          </a:xfrm>
        </p:spPr>
        <p:txBody>
          <a:bodyPr>
            <a:normAutofit lnSpcReduction="10000"/>
          </a:bodyPr>
          <a:lstStyle/>
          <a:p>
            <a:pPr algn="l"/>
            <a:endParaRPr lang="en-US" sz="2000" dirty="0"/>
          </a:p>
          <a:p>
            <a:pPr marL="457200" indent="-457200"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life expectancy of a hydro power station mainly depends on </a:t>
            </a:r>
          </a:p>
          <a:p>
            <a:pPr marL="457200" indent="-457200" algn="just"/>
            <a:r>
              <a:rPr lang="en-US" sz="2000" dirty="0" smtClean="0">
                <a:solidFill>
                  <a:schemeClr val="tx1"/>
                </a:solidFill>
              </a:rPr>
              <a:t>		a) Service Conditions (Peaking, base load or so on)</a:t>
            </a:r>
          </a:p>
          <a:p>
            <a:pPr marL="457200" indent="-457200" algn="just"/>
            <a:r>
              <a:rPr lang="en-US" sz="2000" dirty="0" smtClean="0">
                <a:solidFill>
                  <a:schemeClr val="tx1"/>
                </a:solidFill>
              </a:rPr>
              <a:t>		b) Mechanical , thermal and electrical stress levels</a:t>
            </a:r>
          </a:p>
          <a:p>
            <a:pPr marL="457200" indent="-457200" algn="just"/>
            <a:r>
              <a:rPr lang="en-US" sz="2000" dirty="0" smtClean="0">
                <a:solidFill>
                  <a:schemeClr val="tx1"/>
                </a:solidFill>
              </a:rPr>
              <a:t>		c) Environmental conditions and </a:t>
            </a:r>
          </a:p>
          <a:p>
            <a:pPr marL="457200" indent="-457200" algn="just"/>
            <a:r>
              <a:rPr lang="en-US" sz="2000" dirty="0" smtClean="0">
                <a:solidFill>
                  <a:schemeClr val="tx1"/>
                </a:solidFill>
              </a:rPr>
              <a:t>		d) Maintenance Standards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Due to prolonged operation  the capacity of generation  is reduced and should be revived as early as possible.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Possibilities of up-rating must be explored while implementing renovation plans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While up-rating, limitations of water conductor system, water availability, structure stability etc also need to be thoroughly examined.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000" dirty="0" smtClean="0"/>
          </a:p>
        </p:txBody>
      </p:sp>
      <p:pic>
        <p:nvPicPr>
          <p:cNvPr id="4" name="Picture 3" descr="cid:20120107184102.24647maild0@gmx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2343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591345"/>
          </a:xfrm>
        </p:spPr>
        <p:txBody>
          <a:bodyPr>
            <a:normAutofit/>
          </a:bodyPr>
          <a:lstStyle/>
          <a:p>
            <a:pPr algn="l"/>
            <a:r>
              <a:rPr lang="en-US" sz="2800" u="sng" dirty="0" smtClean="0"/>
              <a:t>2. REASONS FOR R &amp; M</a:t>
            </a:r>
            <a:endParaRPr lang="en-IN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776864" cy="467484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/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R &amp; M is aimed at over coming problems due to generic defects, design deficiency, ageing, obsolescence of equipment/component and non availability of spares, in-efficiency of generating unit and safety requirements etc.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main objective of R&amp;M is to make the operating units  modified/augmented with latest technology with a view of improving their performance in terms of efficiency, output, reliability,  reduction in maintenance requirement and ease of maintenance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 &amp; M is not a substitute for regular annual or capital maintenance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000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sz="2000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IN" sz="2000" dirty="0"/>
          </a:p>
        </p:txBody>
      </p:sp>
      <p:pic>
        <p:nvPicPr>
          <p:cNvPr id="4" name="Picture 3" descr="cid:20120107184102.24647maild0@gmx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0114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90600"/>
            <a:ext cx="8568952" cy="533400"/>
          </a:xfrm>
        </p:spPr>
        <p:txBody>
          <a:bodyPr>
            <a:noAutofit/>
          </a:bodyPr>
          <a:lstStyle/>
          <a:p>
            <a:pPr algn="l"/>
            <a:r>
              <a:rPr lang="en-US" sz="2000" u="sng" dirty="0" smtClean="0"/>
              <a:t>The main reasons for R &amp; M can be summarized as given below</a:t>
            </a:r>
            <a:endParaRPr lang="en-IN" sz="2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371600"/>
            <a:ext cx="8424936" cy="4793704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endParaRPr lang="en-US" sz="20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cost of new hydro plants or their complete replacement is very high.</a:t>
            </a:r>
          </a:p>
          <a:p>
            <a:pPr marL="457200" indent="-457200" algn="l"/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Obsolescence </a:t>
            </a:r>
            <a:r>
              <a:rPr lang="en-US" sz="2000" dirty="0" smtClean="0">
                <a:solidFill>
                  <a:schemeClr val="tx1"/>
                </a:solidFill>
              </a:rPr>
              <a:t>and non availability of spares.</a:t>
            </a:r>
          </a:p>
          <a:p>
            <a:pPr marL="457200" indent="-457200" algn="l"/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Old generator windings are generally equipped with class B insulation which deteriorates resulting in de rating and forced outages. </a:t>
            </a:r>
          </a:p>
          <a:p>
            <a:pPr marL="457200" indent="-457200" algn="l"/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 rating of the unit output due to wear and tear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Increase in forced outages due to deterioration in the condition of wearable parts, unit and station auxiliaries, instruments, protective relays and control equipment.</a:t>
            </a:r>
          </a:p>
          <a:p>
            <a:pPr algn="l"/>
            <a:endParaRPr lang="en-US" sz="2000" dirty="0" smtClean="0"/>
          </a:p>
        </p:txBody>
      </p:sp>
      <p:pic>
        <p:nvPicPr>
          <p:cNvPr id="4" name="Picture 3" descr="cid:20120107184102.24647maild0@gmx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8167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620688"/>
            <a:ext cx="8352928" cy="501811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endParaRPr lang="en-US" sz="20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Change in the operating criteria of the power plant in the system i.e., change in plant load factor requiring additional capacity, requirement of higher excitation system due to larger grid.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Mechanical </a:t>
            </a:r>
            <a:r>
              <a:rPr lang="en-US" sz="2000" dirty="0">
                <a:solidFill>
                  <a:schemeClr val="tx1"/>
                </a:solidFill>
              </a:rPr>
              <a:t>flywheel type governor for turbine control is now obsolete and not suitable for </a:t>
            </a:r>
            <a:r>
              <a:rPr lang="en-US" sz="2000" dirty="0" smtClean="0">
                <a:solidFill>
                  <a:schemeClr val="tx1"/>
                </a:solidFill>
              </a:rPr>
              <a:t>modern system  for interconnected large grids for speed control and load sharing.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Old shaft mounted excitation system is very slow and requires to be replaced by modern static excitation system or shaft mounted brush less system for small generators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Control and protection  system concept and equipment have changed. Modernization is required to change control and protection equipment.</a:t>
            </a:r>
            <a:endParaRPr lang="en-IN" sz="2000" dirty="0">
              <a:solidFill>
                <a:schemeClr val="tx1"/>
              </a:solidFill>
            </a:endParaRPr>
          </a:p>
        </p:txBody>
      </p:sp>
      <p:pic>
        <p:nvPicPr>
          <p:cNvPr id="4" name="Picture 3" descr="cid:20120107184102.24647maild0@gmx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2773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7772400" cy="533399"/>
          </a:xfrm>
        </p:spPr>
        <p:txBody>
          <a:bodyPr>
            <a:normAutofit/>
          </a:bodyPr>
          <a:lstStyle/>
          <a:p>
            <a:pPr algn="l"/>
            <a:r>
              <a:rPr lang="en-US" sz="2800" u="sng" dirty="0" smtClean="0"/>
              <a:t>3</a:t>
            </a:r>
            <a:r>
              <a:rPr lang="en-US" sz="2800" u="sng" dirty="0" smtClean="0"/>
              <a:t>. </a:t>
            </a:r>
            <a:r>
              <a:rPr lang="en-US" sz="2800" u="sng" dirty="0" smtClean="0"/>
              <a:t>UP RATING</a:t>
            </a:r>
            <a:endParaRPr lang="en-US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153400" cy="48006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definition of up rating is the replacement or improvement of components required to increase the unit KVA output.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Before considering up rating, all components between the generator terminals and the unit transformer high-voltage bushings and also the HV switchyard, should be investigated.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Prior to a generator up rating evaluation, it is necessary to determine whether or not the turbine rating can be increased with changed hydraulic conditions and improved design.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This may require either a rebuilt or a replacement of turbine runner.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 descr="cid:20120107184102.24647maild0@gmx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85800"/>
            <a:ext cx="8458200" cy="54102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2900" dirty="0" smtClean="0">
                <a:solidFill>
                  <a:schemeClr val="tx1"/>
                </a:solidFill>
              </a:rPr>
              <a:t>Up rating potential of a project depends on:</a:t>
            </a:r>
          </a:p>
          <a:p>
            <a:pPr algn="l"/>
            <a:endParaRPr lang="en-US" sz="29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/>
                </a:solidFill>
              </a:rPr>
              <a:t> The age of the equipment;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9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/>
                </a:solidFill>
              </a:rPr>
              <a:t> Optimal utilization of inherent design margins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9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/>
                </a:solidFill>
              </a:rPr>
              <a:t> The generator design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9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/>
                </a:solidFill>
              </a:rPr>
              <a:t>The respective turbine up rating capabilities; </a:t>
            </a:r>
          </a:p>
          <a:p>
            <a:pPr algn="l">
              <a:buFont typeface="Arial" pitchFamily="34" charset="0"/>
              <a:buChar char="•"/>
            </a:pPr>
            <a:endParaRPr lang="en-US" sz="29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/>
                </a:solidFill>
              </a:rPr>
              <a:t> </a:t>
            </a:r>
            <a:r>
              <a:rPr lang="fr-FR" sz="2900" dirty="0" smtClean="0">
                <a:solidFill>
                  <a:schemeClr val="tx1"/>
                </a:solidFill>
              </a:rPr>
              <a:t>The possible power transformer limitations</a:t>
            </a:r>
          </a:p>
          <a:p>
            <a:pPr algn="l"/>
            <a:endParaRPr lang="en-US" sz="2900" dirty="0" smtClean="0">
              <a:solidFill>
                <a:schemeClr val="tx1"/>
              </a:solidFill>
            </a:endParaRPr>
          </a:p>
          <a:p>
            <a:pPr algn="just"/>
            <a:r>
              <a:rPr lang="en-US" sz="2900" dirty="0" smtClean="0">
                <a:solidFill>
                  <a:schemeClr val="tx1"/>
                </a:solidFill>
              </a:rPr>
              <a:t>Before evaluating an unit for increased output, present site characteristics should be compared with the original conditions. It is advisable to redefine present operating conditions to establish the following:</a:t>
            </a:r>
          </a:p>
          <a:p>
            <a:pPr lvl="0" algn="just"/>
            <a:endParaRPr lang="en-US" sz="2900" dirty="0" smtClean="0">
              <a:solidFill>
                <a:schemeClr val="tx1"/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/>
                </a:solidFill>
              </a:rPr>
              <a:t>Do original hydraulic conditions (planned water flow and/or storage and head applicable to a base year) coincide with present day conditions?</a:t>
            </a:r>
          </a:p>
          <a:p>
            <a:pPr algn="l"/>
            <a:endParaRPr lang="en-US" dirty="0"/>
          </a:p>
        </p:txBody>
      </p:sp>
      <p:pic>
        <p:nvPicPr>
          <p:cNvPr id="4" name="Picture 3" descr="cid:20120107184102.24647maild0@gmx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382000" cy="6019800"/>
          </a:xfrm>
        </p:spPr>
        <p:txBody>
          <a:bodyPr>
            <a:normAutofit/>
          </a:bodyPr>
          <a:lstStyle/>
          <a:p>
            <a:pPr lvl="0" algn="just"/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Have system requirements changed and low value off-peak energy generation to high value peak energy generation possible?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Can peak loads be generated without exceeding permissible flood and/or discharge fluctuations?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Do current penstocks and draft tubes or tailrace tunnels allow for increased flow?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Is it possible, or even necessary, to increase the impounding height to improve flood protection for an increase in turbine output?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Have system requirements changed to allow for revisions in generator design (such as power factor, reactance, and so on)</a:t>
            </a:r>
          </a:p>
          <a:p>
            <a:pPr algn="just"/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The effort required to produce an up rating study is greater than for an upgrading because of the additional investigations required. </a:t>
            </a:r>
          </a:p>
          <a:p>
            <a:pPr lvl="0" algn="just">
              <a:buFont typeface="Arial" pitchFamily="34" charset="0"/>
              <a:buChar char="•"/>
            </a:pPr>
            <a:endParaRPr lang="en-US" sz="2000" dirty="0" smtClean="0"/>
          </a:p>
          <a:p>
            <a:pPr algn="just"/>
            <a:endParaRPr lang="en-US" sz="2000" dirty="0" smtClean="0"/>
          </a:p>
          <a:p>
            <a:pPr algn="l"/>
            <a:endParaRPr lang="en-US" dirty="0"/>
          </a:p>
        </p:txBody>
      </p:sp>
      <p:pic>
        <p:nvPicPr>
          <p:cNvPr id="4" name="Picture 3" descr="cid:20120107184102.24647maild0@gmx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305</TotalTime>
  <Words>1189</Words>
  <Application>Microsoft Office PowerPoint</Application>
  <PresentationFormat>On-screen Show (4:3)</PresentationFormat>
  <Paragraphs>304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RENOVATION, MODERNIZATION &amp; UPRATING OF HYDRO POWER PLANTS</vt:lpstr>
      <vt:lpstr>1. INTRODUCTION</vt:lpstr>
      <vt:lpstr>Slide 3</vt:lpstr>
      <vt:lpstr>2. REASONS FOR R &amp; M</vt:lpstr>
      <vt:lpstr>The main reasons for R &amp; M can be summarized as given below</vt:lpstr>
      <vt:lpstr>Slide 6</vt:lpstr>
      <vt:lpstr>3. UP RATING</vt:lpstr>
      <vt:lpstr>Slide 8</vt:lpstr>
      <vt:lpstr>Slide 9</vt:lpstr>
      <vt:lpstr>4. PLANNING AND IMPLEMENTATION METHODOLOGY</vt:lpstr>
      <vt:lpstr>Slide 11</vt:lpstr>
      <vt:lpstr>5. ECONOMY OF UPRATING</vt:lpstr>
      <vt:lpstr>6.  PROJECTS IN AFRICA WHICH ARE MORE THAN 20 YEARS OLD MAY BE CONSIDERED FOR R,M &amp; U (HAVING INSTALLED CAPACITY MORE THAN 25MW )</vt:lpstr>
      <vt:lpstr>Slide 14</vt:lpstr>
      <vt:lpstr>Slide 15</vt:lpstr>
      <vt:lpstr>Slide 16</vt:lpstr>
      <vt:lpstr>Slide 17</vt:lpstr>
      <vt:lpstr>7. CONCLUSION</vt:lpstr>
      <vt:lpstr>Thank You…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AN OVERVIEW OF RENOVATION &amp; MODERNIZATION OF HYDRO POWER PLANTS</dc:title>
  <dc:creator>s@i</dc:creator>
  <cp:lastModifiedBy>Rotikadi.Sai</cp:lastModifiedBy>
  <cp:revision>117</cp:revision>
  <dcterms:created xsi:type="dcterms:W3CDTF">2013-03-06T15:38:34Z</dcterms:created>
  <dcterms:modified xsi:type="dcterms:W3CDTF">2013-03-15T06:31:51Z</dcterms:modified>
</cp:coreProperties>
</file>