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306" r:id="rId4"/>
    <p:sldId id="258" r:id="rId5"/>
    <p:sldId id="300" r:id="rId6"/>
    <p:sldId id="290" r:id="rId7"/>
    <p:sldId id="291" r:id="rId8"/>
    <p:sldId id="309" r:id="rId9"/>
    <p:sldId id="307" r:id="rId10"/>
    <p:sldId id="310" r:id="rId11"/>
    <p:sldId id="308" r:id="rId12"/>
    <p:sldId id="311" r:id="rId13"/>
    <p:sldId id="312" r:id="rId14"/>
    <p:sldId id="259" r:id="rId15"/>
    <p:sldId id="261" r:id="rId16"/>
    <p:sldId id="301" r:id="rId17"/>
    <p:sldId id="294" r:id="rId18"/>
    <p:sldId id="280" r:id="rId19"/>
    <p:sldId id="288" r:id="rId20"/>
    <p:sldId id="289" r:id="rId21"/>
    <p:sldId id="295" r:id="rId22"/>
    <p:sldId id="296" r:id="rId23"/>
    <p:sldId id="313" r:id="rId24"/>
    <p:sldId id="298" r:id="rId25"/>
    <p:sldId id="299" r:id="rId26"/>
    <p:sldId id="304" r:id="rId27"/>
    <p:sldId id="302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E"/>
    <a:srgbClr val="EEFAF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9F0A1-9470-428B-9F6A-FA82E527142C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DB55-B59A-4BCA-9320-B04CDB7D8EC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3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DB55-B59A-4BCA-9320-B04CDB7D8EC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8566B9-B797-4202-846E-A00BF52C9D06}" type="datetimeFigureOut">
              <a:rPr lang="en-US" smtClean="0"/>
              <a:pPr/>
              <a:t>3/15/2013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E2FD19-D476-41A0-BDB0-C4A1D08F79E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echos.fr/economie-politique/monde/actu/0202633503110-nouvelles-violences-en-egypte-545633.ph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95600" y="2590800"/>
            <a:ext cx="3124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effectLst/>
              </a:rPr>
              <a:t>Ixeme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Conclave 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Inde-Afrique,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17 au 19 Mars 2013 NEW-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delhi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19812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La </a:t>
            </a:r>
            <a:r>
              <a:rPr lang="en-US" sz="3600" b="1" dirty="0" err="1" smtClean="0">
                <a:solidFill>
                  <a:srgbClr val="FFFF00"/>
                </a:solidFill>
              </a:rPr>
              <a:t>jeunesse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principale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ressource</a:t>
            </a:r>
            <a:r>
              <a:rPr lang="en-US" sz="3600" b="1" dirty="0" smtClean="0">
                <a:solidFill>
                  <a:srgbClr val="FFFF00"/>
                </a:solidFill>
              </a:rPr>
              <a:t> du </a:t>
            </a:r>
            <a:r>
              <a:rPr lang="en-US" sz="3600" b="1" dirty="0" err="1" smtClean="0">
                <a:solidFill>
                  <a:srgbClr val="FFFF00"/>
                </a:solidFill>
              </a:rPr>
              <a:t>partenariat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Inde-Afrique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371600"/>
            <a:ext cx="80772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capacity for futur: </a:t>
            </a: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Opportunity of partnership</a:t>
            </a:r>
            <a:endParaRPr lang="en-US" sz="36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II-1-A-Rébellion</a:t>
            </a:r>
            <a:r>
              <a:rPr lang="fr-FR" dirty="0" smtClean="0"/>
              <a:t>, violence toxicomanie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b="1" dirty="0" smtClean="0"/>
              <a:t>Si elle reste </a:t>
            </a:r>
            <a:r>
              <a:rPr lang="fr-FR" b="1" dirty="0"/>
              <a:t>oisive</a:t>
            </a:r>
            <a:r>
              <a:rPr lang="fr-FR" b="1" dirty="0" smtClean="0"/>
              <a:t>, elle </a:t>
            </a:r>
            <a:r>
              <a:rPr lang="fr-FR" b="1" dirty="0"/>
              <a:t>n’aura comme horizon </a:t>
            </a:r>
            <a:r>
              <a:rPr lang="fr-FR" b="1" dirty="0" smtClean="0"/>
              <a:t>que </a:t>
            </a:r>
            <a:r>
              <a:rPr lang="fr-FR" b="1" dirty="0"/>
              <a:t>l’enrôlement dans les rébellions </a:t>
            </a:r>
            <a:r>
              <a:rPr lang="fr-FR" b="1" dirty="0" smtClean="0"/>
              <a:t>ou l’endoctrinement  </a:t>
            </a:r>
            <a:r>
              <a:rPr lang="fr-FR" b="1" dirty="0"/>
              <a:t>radical. </a:t>
            </a:r>
          </a:p>
          <a:p>
            <a:pPr algn="just">
              <a:buNone/>
            </a:pPr>
            <a:endParaRPr lang="fr-FR" sz="1050" b="1" dirty="0"/>
          </a:p>
          <a:p>
            <a:pPr>
              <a:buNone/>
            </a:pPr>
            <a:r>
              <a:rPr lang="fr-FR" b="1" dirty="0"/>
              <a:t>Il en est de même en Inde où l’absence de travail crée </a:t>
            </a:r>
            <a:r>
              <a:rPr lang="fr-FR" b="1" dirty="0" smtClean="0"/>
              <a:t>un Sentiment </a:t>
            </a:r>
            <a:r>
              <a:rPr lang="fr-FR" b="1" dirty="0"/>
              <a:t>d’exclusion et d’inutilité qui entraîne violence</a:t>
            </a:r>
            <a:r>
              <a:rPr lang="fr-FR" b="1" dirty="0" smtClean="0"/>
              <a:t>, toxicomanie </a:t>
            </a:r>
            <a:r>
              <a:rPr lang="fr-FR" b="1" dirty="0"/>
              <a:t>et extrémismes.</a:t>
            </a:r>
          </a:p>
        </p:txBody>
      </p:sp>
      <p:pic>
        <p:nvPicPr>
          <p:cNvPr id="4" name="Image 3" descr="ima36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5" name="Image 4" descr="ima4695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486400"/>
            <a:ext cx="24982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4864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ima669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3962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II- 1-B  immigration clandestine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1905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b="1" dirty="0" smtClean="0"/>
              <a:t>En Afrique comme en Inde, l’immigration clandestine et les</a:t>
            </a:r>
          </a:p>
          <a:p>
            <a:pPr algn="just">
              <a:buNone/>
            </a:pPr>
            <a:r>
              <a:rPr lang="fr-FR" sz="2400" b="1" dirty="0" smtClean="0"/>
              <a:t>drames humains qu’elle engendre est une des conséquences</a:t>
            </a:r>
          </a:p>
          <a:p>
            <a:pPr algn="just">
              <a:buNone/>
            </a:pPr>
            <a:r>
              <a:rPr lang="fr-FR" sz="2400" b="1" dirty="0" smtClean="0"/>
              <a:t>directes du désespoir de cette jeunesse qui risque sa vie dans</a:t>
            </a:r>
          </a:p>
          <a:p>
            <a:pPr algn="just">
              <a:buNone/>
            </a:pPr>
            <a:r>
              <a:rPr lang="fr-FR" sz="2400" b="1" dirty="0" smtClean="0"/>
              <a:t>l’espoir de trouver un emploi et une vie meilleure.</a:t>
            </a:r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0"/>
            <a:ext cx="9144000" cy="49530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II-I-C-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La Jeunesse Indo-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africaine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et la menace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terroriste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448800" cy="5562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sz="7400" b="1" dirty="0" smtClean="0"/>
              <a:t>Ainsi</a:t>
            </a:r>
            <a:r>
              <a:rPr lang="fr-FR" sz="7400" b="1" dirty="0" smtClean="0"/>
              <a:t>, las des années d’enseignement perdues, les jeunes</a:t>
            </a:r>
          </a:p>
          <a:p>
            <a:pPr>
              <a:buNone/>
            </a:pPr>
            <a:r>
              <a:rPr lang="fr-FR" sz="7400" b="1" dirty="0" smtClean="0"/>
              <a:t>font de leurs gouvernements la cible de leur frustration. </a:t>
            </a:r>
          </a:p>
          <a:p>
            <a:pPr>
              <a:buNone/>
            </a:pPr>
            <a:endParaRPr lang="fr-FR" sz="5100" b="1" dirty="0" smtClean="0"/>
          </a:p>
          <a:p>
            <a:pPr>
              <a:buNone/>
            </a:pPr>
            <a:r>
              <a:rPr lang="fr-FR" sz="7400" b="1" dirty="0" smtClean="0"/>
              <a:t>Cherchant leur propre voie, ils manifestent dans les rues et</a:t>
            </a:r>
          </a:p>
          <a:p>
            <a:pPr>
              <a:buNone/>
            </a:pPr>
            <a:r>
              <a:rPr lang="fr-FR" sz="7400" b="1" dirty="0" smtClean="0"/>
              <a:t>constituent le gros des troupes en cas d’émeute.</a:t>
            </a:r>
          </a:p>
          <a:p>
            <a:pPr>
              <a:buNone/>
            </a:pPr>
            <a:endParaRPr lang="fr-FR" sz="5100" b="1" dirty="0" smtClean="0"/>
          </a:p>
          <a:p>
            <a:pPr>
              <a:buNone/>
            </a:pPr>
            <a:r>
              <a:rPr lang="fr-FR" sz="7400" b="1" dirty="0" smtClean="0"/>
              <a:t>C’est là où les contestataires politiques  et les terroristes</a:t>
            </a:r>
          </a:p>
          <a:p>
            <a:pPr>
              <a:buNone/>
            </a:pPr>
            <a:r>
              <a:rPr lang="fr-FR" sz="7400" b="1" dirty="0" smtClean="0"/>
              <a:t>puisent leurs recrues et grossissent les rangs des groupes de</a:t>
            </a:r>
          </a:p>
          <a:p>
            <a:pPr>
              <a:buNone/>
            </a:pPr>
            <a:r>
              <a:rPr lang="fr-FR" sz="7400" b="1" dirty="0" smtClean="0"/>
              <a:t>déstabilisation.</a:t>
            </a:r>
            <a:endParaRPr lang="fr-FR" sz="5100" b="1" dirty="0" smtClean="0"/>
          </a:p>
          <a:p>
            <a:pPr>
              <a:buNone/>
            </a:pPr>
            <a:endParaRPr lang="fr-FR" sz="5100" b="1" dirty="0" smtClean="0"/>
          </a:p>
          <a:p>
            <a:pPr>
              <a:buNone/>
            </a:pPr>
            <a:r>
              <a:rPr lang="fr-FR" sz="7400" b="1" dirty="0" smtClean="0"/>
              <a:t>La vie des jeunes est ainsi faite d’instabilité et d’incertitude.</a:t>
            </a:r>
          </a:p>
          <a:p>
            <a:pPr>
              <a:buNone/>
            </a:pPr>
            <a:endParaRPr lang="fr-FR" sz="5100" b="1" dirty="0" smtClean="0"/>
          </a:p>
          <a:p>
            <a:pPr>
              <a:buNone/>
            </a:pPr>
            <a:r>
              <a:rPr lang="fr-FR" sz="7400" b="1" dirty="0" smtClean="0"/>
              <a:t>  </a:t>
            </a:r>
            <a:endParaRPr lang="fr-FR" sz="7400" b="1" dirty="0" smtClean="0"/>
          </a:p>
        </p:txBody>
      </p:sp>
    </p:spTree>
    <p:extLst>
      <p:ext uri="{BB962C8B-B14F-4D97-AF65-F5344CB8AC3E}">
        <p14:creationId xmlns:p14="http://schemas.microsoft.com/office/powerpoint/2010/main" val="29628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Contestations et menace terroriste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3771582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>
                          <a:effectLst/>
                        </a:rPr>
                        <a:t>Type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dirty="0">
                          <a:effectLst/>
                        </a:rPr>
                        <a:t>JPG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4487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www.lesechos.fr/medias/2013/03/09/545633_0202633503192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905000"/>
            <a:ext cx="9144000" cy="3581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6562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II-2- La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jeunesseInde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Afrique: </a:t>
            </a:r>
            <a:br>
              <a:rPr lang="en-US" dirty="0" smtClean="0">
                <a:solidFill>
                  <a:srgbClr val="FFFF00"/>
                </a:solidFill>
                <a:effectLst/>
              </a:rPr>
            </a:br>
            <a:r>
              <a:rPr lang="en-US" dirty="0" smtClean="0">
                <a:solidFill>
                  <a:srgbClr val="FFFF00"/>
                </a:solidFill>
                <a:effectLst/>
              </a:rPr>
              <a:t>un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dividende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démographique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important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9144000" cy="2971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En Afrique :</a:t>
            </a:r>
          </a:p>
          <a:p>
            <a:pPr>
              <a:buNone/>
            </a:pPr>
            <a:r>
              <a:rPr lang="fr-FR" sz="2400" b="1" dirty="0" smtClean="0"/>
              <a:t>- Les </a:t>
            </a:r>
            <a:r>
              <a:rPr lang="fr-FR" sz="2400" b="1" dirty="0"/>
              <a:t>deux tiers des Africains ont moins de </a:t>
            </a:r>
            <a:r>
              <a:rPr lang="fr-FR" sz="2400" b="1" dirty="0" smtClean="0"/>
              <a:t>30 ans</a:t>
            </a:r>
            <a:endParaRPr lang="en-US" sz="2400" b="1" dirty="0"/>
          </a:p>
          <a:p>
            <a:pPr>
              <a:buNone/>
            </a:pPr>
            <a:endParaRPr lang="fr-FR" sz="600" b="1" dirty="0" smtClean="0"/>
          </a:p>
          <a:p>
            <a:pPr>
              <a:buNone/>
            </a:pPr>
            <a:r>
              <a:rPr lang="fr-FR" sz="2400" b="1" dirty="0" smtClean="0"/>
              <a:t>- Plus </a:t>
            </a:r>
            <a:r>
              <a:rPr lang="fr-FR" sz="2400" b="1" dirty="0"/>
              <a:t>de la moitié de sa population a moins de </a:t>
            </a:r>
            <a:r>
              <a:rPr lang="fr-FR" sz="2400" b="1" dirty="0" smtClean="0"/>
              <a:t>21 </a:t>
            </a:r>
            <a:r>
              <a:rPr lang="fr-FR" sz="2400" b="1" dirty="0" smtClean="0"/>
              <a:t>ans</a:t>
            </a:r>
            <a:endParaRPr lang="fr-FR" sz="1800" dirty="0" smtClean="0"/>
          </a:p>
          <a:p>
            <a:pPr>
              <a:buNone/>
            </a:pPr>
            <a:r>
              <a:rPr lang="fr-FR" dirty="0" smtClean="0"/>
              <a:t>En inde:</a:t>
            </a:r>
          </a:p>
          <a:p>
            <a:pPr>
              <a:buFontTx/>
              <a:buChar char="-"/>
            </a:pPr>
            <a:r>
              <a:rPr lang="fr-FR" sz="2400" b="1" dirty="0" smtClean="0"/>
              <a:t>Près </a:t>
            </a:r>
            <a:r>
              <a:rPr lang="fr-FR" sz="2400" b="1" dirty="0" smtClean="0"/>
              <a:t>de 70 % de la population à moins de 35 ans </a:t>
            </a:r>
            <a:endParaRPr lang="fr-FR" sz="2400" b="1" dirty="0" smtClean="0"/>
          </a:p>
          <a:p>
            <a:pPr>
              <a:buFontTx/>
              <a:buChar char="-"/>
            </a:pPr>
            <a:endParaRPr lang="en-US" sz="2400" b="1" dirty="0"/>
          </a:p>
          <a:p>
            <a:pPr>
              <a:buNone/>
            </a:pPr>
            <a:r>
              <a:rPr lang="fr-FR" sz="2400" b="1" dirty="0"/>
              <a:t>Il est donc impératif de leur donner des perspectives si on</a:t>
            </a:r>
          </a:p>
          <a:p>
            <a:pPr>
              <a:buNone/>
            </a:pPr>
            <a:r>
              <a:rPr lang="fr-FR" sz="2400" b="1" dirty="0"/>
              <a:t>veut éviter  des exclusions aboutissant à des risques </a:t>
            </a:r>
            <a:r>
              <a:rPr lang="fr-FR" sz="2400" b="1" dirty="0" err="1"/>
              <a:t>crisogènes</a:t>
            </a:r>
            <a:r>
              <a:rPr lang="fr-FR" sz="2400" b="1" dirty="0"/>
              <a:t>. </a:t>
            </a:r>
            <a:endParaRPr lang="en-US" sz="2400" b="1" dirty="0"/>
          </a:p>
          <a:p>
            <a:pPr>
              <a:buFontTx/>
              <a:buChar char="-"/>
            </a:pPr>
            <a:endParaRPr lang="en-US" sz="2400" b="1" dirty="0"/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49530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II-2-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. La Jeunesse Indienne et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Africaine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: les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dividendes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à exploiter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70037"/>
            <a:ext cx="9144000" cy="4525963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/>
              <a:t>En </a:t>
            </a:r>
            <a:r>
              <a:rPr lang="fr-FR" sz="2400" b="1" dirty="0" smtClean="0"/>
              <a:t>Afrique, les représentants des jeunes adressent des appels solennels, angoissants et pressants, nous invitant à prendre en compte les nombreuses problématiques que posent leur désœuvrement. </a:t>
            </a:r>
            <a:endParaRPr lang="fr-FR" sz="2400" b="1" dirty="0" smtClean="0"/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r>
              <a:rPr lang="fr-FR" sz="2400" b="1" dirty="0" smtClean="0">
                <a:solidFill>
                  <a:prstClr val="white"/>
                </a:solidFill>
              </a:rPr>
              <a:t>	l’Afrique </a:t>
            </a:r>
            <a:r>
              <a:rPr lang="fr-FR" sz="2400" b="1" dirty="0">
                <a:solidFill>
                  <a:prstClr val="white"/>
                </a:solidFill>
              </a:rPr>
              <a:t>augmenterait son PIB de 12 à 19 % » si elle créait </a:t>
            </a:r>
            <a:r>
              <a:rPr lang="fr-FR" sz="2400" b="1" dirty="0" smtClean="0">
                <a:solidFill>
                  <a:prstClr val="white"/>
                </a:solidFill>
              </a:rPr>
              <a:t>des emplois </a:t>
            </a:r>
            <a:r>
              <a:rPr lang="fr-FR" sz="2400" b="1" dirty="0">
                <a:solidFill>
                  <a:prstClr val="white"/>
                </a:solidFill>
              </a:rPr>
              <a:t>décents pour les jeunes.</a:t>
            </a:r>
          </a:p>
          <a:p>
            <a:pPr algn="just">
              <a:buNone/>
            </a:pPr>
            <a:endParaRPr lang="fr-FR" sz="1050" b="1" dirty="0" smtClean="0"/>
          </a:p>
          <a:p>
            <a:pPr algn="just"/>
            <a:r>
              <a:rPr lang="fr-FR" sz="2400" b="1" dirty="0" smtClean="0"/>
              <a:t>L’accès </a:t>
            </a:r>
            <a:r>
              <a:rPr lang="fr-FR" sz="2400" b="1" dirty="0" smtClean="0"/>
              <a:t>à l’education, à la formation et à l’emploi sont des urgences faisant partie des préalables à la réussite de toutes les initiatives qui sont prises ici à l’occasion de ce conclave.</a:t>
            </a:r>
          </a:p>
          <a:p>
            <a:pPr algn="just">
              <a:buNone/>
            </a:pPr>
            <a:endParaRPr lang="fr-FR" sz="1050" b="1" dirty="0" smtClean="0"/>
          </a:p>
        </p:txBody>
      </p:sp>
      <p:pic>
        <p:nvPicPr>
          <p:cNvPr id="6" name="Image 5" descr="ima36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7" name="Image 6" descr="ima4695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486400"/>
            <a:ext cx="24982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4864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3962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III- L’éducation, la formation et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l’emploi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des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jeunes</a:t>
            </a:r>
            <a:r>
              <a:rPr lang="en-US" dirty="0">
                <a:solidFill>
                  <a:srgbClr val="FFFF00"/>
                </a:solidFill>
                <a:effectLst/>
              </a:rPr>
              <a:t>: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les enjeux du partenariat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L’éducation et la formation des jeunes</a:t>
            </a:r>
          </a:p>
          <a:p>
            <a:pPr>
              <a:buNone/>
            </a:pPr>
            <a:r>
              <a:rPr lang="en-US" dirty="0" smtClean="0"/>
              <a:t>Le </a:t>
            </a:r>
            <a:r>
              <a:rPr lang="en-US" dirty="0" err="1" smtClean="0"/>
              <a:t>transfert</a:t>
            </a:r>
            <a:r>
              <a:rPr lang="en-US" dirty="0" smtClean="0"/>
              <a:t> des </a:t>
            </a:r>
            <a:r>
              <a:rPr lang="en-US" dirty="0" err="1" smtClean="0"/>
              <a:t>savoirs</a:t>
            </a:r>
            <a:r>
              <a:rPr lang="en-US" dirty="0" smtClean="0"/>
              <a:t>, des </a:t>
            </a:r>
            <a:r>
              <a:rPr lang="en-US" dirty="0" err="1" smtClean="0"/>
              <a:t>compétences</a:t>
            </a:r>
            <a:r>
              <a:rPr lang="en-US" dirty="0" smtClean="0"/>
              <a:t> et de </a:t>
            </a:r>
            <a:r>
              <a:rPr lang="en-US" dirty="0" err="1" smtClean="0"/>
              <a:t>technologie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La lutte contre le chômage des jeunes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486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III-1-  Un premier pari du partenariat en voie d’</a:t>
            </a:r>
            <a:r>
              <a:rPr lang="fr-F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</a:t>
            </a:r>
            <a:r>
              <a:rPr 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gagné:</a:t>
            </a:r>
            <a:endParaRPr 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b="1" dirty="0" smtClean="0"/>
              <a:t>Le Transfert </a:t>
            </a:r>
            <a:r>
              <a:rPr lang="fr-FR" sz="2400" b="1" dirty="0"/>
              <a:t>des savoirs et des technologies au profit </a:t>
            </a:r>
            <a:r>
              <a:rPr lang="fr-FR" sz="2400" b="1" dirty="0" smtClean="0"/>
              <a:t>de</a:t>
            </a:r>
          </a:p>
          <a:p>
            <a:pPr>
              <a:buNone/>
            </a:pPr>
            <a:r>
              <a:rPr lang="fr-FR" sz="2400" b="1" dirty="0" smtClean="0"/>
              <a:t>l’Afrique avec </a:t>
            </a:r>
            <a:r>
              <a:rPr lang="fr-FR" sz="2400" b="1" dirty="0"/>
              <a:t>des enseignements de haut niveau dans </a:t>
            </a:r>
            <a:r>
              <a:rPr lang="fr-FR" sz="2400" b="1" dirty="0" smtClean="0"/>
              <a:t>des</a:t>
            </a:r>
          </a:p>
          <a:p>
            <a:pPr algn="just">
              <a:buNone/>
            </a:pPr>
            <a:r>
              <a:rPr lang="fr-FR" sz="2400" b="1" dirty="0" smtClean="0"/>
              <a:t>domaines aussi variés </a:t>
            </a:r>
            <a:r>
              <a:rPr lang="fr-FR" sz="2400" b="1" dirty="0"/>
              <a:t>que le management, et les </a:t>
            </a:r>
            <a:r>
              <a:rPr lang="fr-FR" sz="2400" b="1" dirty="0" smtClean="0"/>
              <a:t>technologies</a:t>
            </a:r>
          </a:p>
          <a:p>
            <a:pPr algn="just">
              <a:buNone/>
            </a:pPr>
            <a:r>
              <a:rPr lang="fr-FR" sz="2400" b="1" dirty="0" smtClean="0"/>
              <a:t>de </a:t>
            </a:r>
            <a:r>
              <a:rPr lang="fr-FR" sz="2400" b="1" dirty="0"/>
              <a:t>l’informatique</a:t>
            </a:r>
            <a:endParaRPr lang="fr-FR" sz="2400" b="1" dirty="0" smtClean="0"/>
          </a:p>
          <a:p>
            <a:endParaRPr lang="fr-FR" sz="1050" b="1" dirty="0"/>
          </a:p>
          <a:p>
            <a:pPr marL="137160" indent="0">
              <a:buNone/>
            </a:pPr>
            <a:r>
              <a:rPr lang="fr-FR" sz="2400" b="1" dirty="0" smtClean="0"/>
              <a:t>Le Financement des établissements d’enseignement supérieur et des </a:t>
            </a:r>
            <a:r>
              <a:rPr lang="fr-FR" sz="2400" b="1" dirty="0"/>
              <a:t>grandes </a:t>
            </a:r>
            <a:r>
              <a:rPr lang="fr-FR" sz="2400" b="1" dirty="0" smtClean="0"/>
              <a:t>école au Burundi et en Ouganda.</a:t>
            </a:r>
          </a:p>
          <a:p>
            <a:endParaRPr lang="fr-FR" sz="1050" b="1" dirty="0"/>
          </a:p>
          <a:p>
            <a:pPr marL="137160" indent="0">
              <a:buNone/>
            </a:pPr>
            <a:r>
              <a:rPr lang="fr-FR" sz="2400" b="1" dirty="0" smtClean="0"/>
              <a:t>La gestion des  </a:t>
            </a:r>
            <a:r>
              <a:rPr lang="fr-FR" sz="2400" b="1" dirty="0"/>
              <a:t>instituts professionnels </a:t>
            </a:r>
            <a:r>
              <a:rPr lang="fr-FR" sz="2400" b="1" dirty="0" smtClean="0"/>
              <a:t>formant les  </a:t>
            </a:r>
            <a:r>
              <a:rPr lang="fr-FR" sz="2400" b="1" dirty="0"/>
              <a:t>jeunes adultes à un métier, par exemple </a:t>
            </a:r>
            <a:r>
              <a:rPr lang="fr-FR" sz="2400" b="1" dirty="0" smtClean="0"/>
              <a:t>le projet de  l’</a:t>
            </a:r>
            <a:r>
              <a:rPr lang="fr-FR" sz="2400" b="1" dirty="0" err="1" smtClean="0"/>
              <a:t>India-Africa</a:t>
            </a:r>
            <a:r>
              <a:rPr lang="fr-FR" sz="2400" b="1" dirty="0" smtClean="0"/>
              <a:t> </a:t>
            </a:r>
            <a:r>
              <a:rPr lang="fr-FR" sz="2400" b="1" dirty="0" err="1"/>
              <a:t>Diamond</a:t>
            </a:r>
            <a:r>
              <a:rPr lang="fr-FR" sz="2400" b="1" dirty="0"/>
              <a:t> </a:t>
            </a:r>
            <a:r>
              <a:rPr lang="fr-FR" sz="2400" b="1" dirty="0" smtClean="0"/>
              <a:t>Institute pour la formation des </a:t>
            </a:r>
            <a:r>
              <a:rPr lang="fr-FR" sz="2400" b="1" dirty="0"/>
              <a:t>joailler-diamantaire </a:t>
            </a:r>
            <a:r>
              <a:rPr lang="fr-FR" sz="2400" b="1" dirty="0" smtClean="0"/>
              <a:t>au Botswana .</a:t>
            </a:r>
            <a:endParaRPr lang="fr-FR" sz="2400" b="1" dirty="0"/>
          </a:p>
        </p:txBody>
      </p:sp>
      <p:pic>
        <p:nvPicPr>
          <p:cNvPr id="5" name="Image 4" descr="ima669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1925" y="6103257"/>
            <a:ext cx="1362075" cy="1219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38800" y="6103257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91" y="6103257"/>
            <a:ext cx="2498206" cy="156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6103256"/>
            <a:ext cx="1809345" cy="1277257"/>
          </a:xfrm>
          <a:prstGeom prst="rect">
            <a:avLst/>
          </a:prstGeom>
        </p:spPr>
      </p:pic>
      <p:pic>
        <p:nvPicPr>
          <p:cNvPr id="9" name="Image 8" descr="ima36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3257"/>
            <a:ext cx="155448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28800"/>
            <a:ext cx="9144000" cy="3657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III-2- .</a:t>
            </a:r>
            <a:r>
              <a:rPr lang="en-US" dirty="0" err="1" smtClean="0">
                <a:solidFill>
                  <a:srgbClr val="FFFF00"/>
                </a:solidFill>
              </a:rPr>
              <a:t>Mais</a:t>
            </a:r>
            <a:r>
              <a:rPr lang="en-US" dirty="0" smtClean="0">
                <a:solidFill>
                  <a:srgbClr val="FFFF00"/>
                </a:solidFill>
              </a:rPr>
              <a:t> un </a:t>
            </a:r>
            <a:r>
              <a:rPr lang="en-US" dirty="0" err="1" smtClean="0">
                <a:solidFill>
                  <a:srgbClr val="FFFF00"/>
                </a:solidFill>
              </a:rPr>
              <a:t>problème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reste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entier</a:t>
            </a:r>
            <a:r>
              <a:rPr lang="en-US" dirty="0" smtClean="0">
                <a:solidFill>
                  <a:srgbClr val="FFFF00"/>
                </a:solidFill>
              </a:rPr>
              <a:t> pour la Jeunesse Indo-</a:t>
            </a:r>
            <a:r>
              <a:rPr lang="en-US" dirty="0" err="1" smtClean="0">
                <a:solidFill>
                  <a:srgbClr val="FFFF00"/>
                </a:solidFill>
              </a:rPr>
              <a:t>africaine</a:t>
            </a:r>
            <a:r>
              <a:rPr lang="en-US" dirty="0" smtClean="0">
                <a:solidFill>
                  <a:srgbClr val="FFFF00"/>
                </a:solidFill>
              </a:rPr>
              <a:t>: l’emploi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9144000" cy="32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Le sort des jeunes  </a:t>
            </a:r>
            <a:r>
              <a:rPr lang="fr-FR" sz="2400" b="1" dirty="0"/>
              <a:t>dépend de la croissance </a:t>
            </a:r>
            <a:r>
              <a:rPr lang="fr-FR" sz="2400" b="1" dirty="0" smtClean="0"/>
              <a:t>économique</a:t>
            </a:r>
          </a:p>
          <a:p>
            <a:pPr>
              <a:buNone/>
            </a:pPr>
            <a:r>
              <a:rPr lang="fr-FR" sz="2400" b="1" dirty="0" smtClean="0"/>
              <a:t>mais </a:t>
            </a:r>
            <a:r>
              <a:rPr lang="fr-FR" sz="2400" b="1" dirty="0"/>
              <a:t>surtout de son contenu en termes </a:t>
            </a:r>
            <a:r>
              <a:rPr lang="fr-FR" sz="2400" b="1" dirty="0" smtClean="0"/>
              <a:t>d’emplois. </a:t>
            </a:r>
            <a:r>
              <a:rPr lang="fr-FR" sz="2400" b="1" dirty="0"/>
              <a:t>Seuls « 5 </a:t>
            </a:r>
            <a:r>
              <a:rPr lang="fr-FR" sz="2400" b="1" dirty="0" smtClean="0"/>
              <a:t>à</a:t>
            </a:r>
          </a:p>
          <a:p>
            <a:pPr>
              <a:buNone/>
            </a:pPr>
            <a:r>
              <a:rPr lang="fr-FR" sz="2400" b="1" dirty="0" smtClean="0"/>
              <a:t>10</a:t>
            </a:r>
            <a:r>
              <a:rPr lang="fr-FR" sz="2400" b="1" dirty="0"/>
              <a:t> % des nouveaux arrivants sur le marché du </a:t>
            </a:r>
            <a:r>
              <a:rPr lang="fr-FR" sz="2400" b="1" dirty="0" smtClean="0"/>
              <a:t>travail</a:t>
            </a:r>
          </a:p>
          <a:p>
            <a:pPr>
              <a:buNone/>
            </a:pPr>
            <a:r>
              <a:rPr lang="fr-FR" sz="2400" b="1" dirty="0" smtClean="0"/>
              <a:t>pourront </a:t>
            </a:r>
            <a:r>
              <a:rPr lang="fr-FR" sz="2400" b="1" dirty="0"/>
              <a:t>intégrer l’économie formelle », indique le </a:t>
            </a:r>
            <a:r>
              <a:rPr lang="fr-FR" sz="2400" b="1" dirty="0" smtClean="0"/>
              <a:t>Bureau</a:t>
            </a:r>
          </a:p>
          <a:p>
            <a:pPr>
              <a:buNone/>
            </a:pPr>
            <a:r>
              <a:rPr lang="fr-FR" sz="2400" b="1" dirty="0" smtClean="0"/>
              <a:t>international </a:t>
            </a:r>
            <a:r>
              <a:rPr lang="fr-FR" sz="2400" b="1" dirty="0"/>
              <a:t>du travail (BIT), </a:t>
            </a:r>
            <a:endParaRPr lang="fr-FR" sz="2400" dirty="0" smtClean="0"/>
          </a:p>
          <a:p>
            <a:endParaRPr lang="en-US" sz="2400" b="1" dirty="0"/>
          </a:p>
        </p:txBody>
      </p:sp>
      <p:pic>
        <p:nvPicPr>
          <p:cNvPr id="12" name="Image 11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44958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III-3- Le chômage des jeunes, </a:t>
            </a:r>
            <a:r>
              <a:rPr lang="fr-FR" dirty="0" err="1" smtClean="0">
                <a:solidFill>
                  <a:srgbClr val="FFFF00"/>
                </a:solidFill>
              </a:rPr>
              <a:t>unproblème</a:t>
            </a:r>
            <a:r>
              <a:rPr lang="fr-FR" dirty="0" smtClean="0">
                <a:solidFill>
                  <a:srgbClr val="FFFF00"/>
                </a:solidFill>
              </a:rPr>
              <a:t> de sécurité collective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diagnostic des principaux problèmes que rencontre la</a:t>
            </a:r>
          </a:p>
          <a:p>
            <a:pPr>
              <a:buNone/>
            </a:pPr>
            <a:r>
              <a:rPr lang="fr-FR" dirty="0" smtClean="0"/>
              <a:t>jeunesse Indienne ou Africaine, indique en première ligne le</a:t>
            </a:r>
          </a:p>
          <a:p>
            <a:pPr>
              <a:buNone/>
            </a:pPr>
            <a:r>
              <a:rPr lang="fr-FR" dirty="0" smtClean="0"/>
              <a:t>chômage des jeunes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En effet, alors que l’Afrique réalise de grands progrès dans </a:t>
            </a:r>
            <a:r>
              <a:rPr lang="fr-FR" dirty="0" smtClean="0"/>
              <a:t>ses programmes </a:t>
            </a:r>
            <a:r>
              <a:rPr lang="fr-FR" dirty="0" smtClean="0"/>
              <a:t>d’éducation et de formation des jeunes, le bilan </a:t>
            </a:r>
            <a:r>
              <a:rPr lang="fr-FR" dirty="0" smtClean="0"/>
              <a:t>en termes </a:t>
            </a:r>
            <a:r>
              <a:rPr lang="fr-FR" dirty="0" smtClean="0"/>
              <a:t>d’accès à l’emploi reste critique. </a:t>
            </a:r>
          </a:p>
          <a:p>
            <a:pPr>
              <a:buNone/>
            </a:pPr>
            <a:r>
              <a:rPr lang="fr-FR" dirty="0" smtClean="0"/>
              <a:t>Au sortir de leurs formations, l’administration de l’Etat ne</a:t>
            </a:r>
          </a:p>
          <a:p>
            <a:pPr>
              <a:buNone/>
            </a:pPr>
            <a:r>
              <a:rPr lang="fr-FR" dirty="0" smtClean="0"/>
              <a:t>pouvant absorber toute cette masse de jeunes diplômés, la</a:t>
            </a:r>
          </a:p>
          <a:p>
            <a:pPr>
              <a:buNone/>
            </a:pPr>
            <a:r>
              <a:rPr lang="fr-FR" dirty="0" smtClean="0"/>
              <a:t>plupart tombent dans un chômage de longue durée. 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5" name="Image 4" descr="ima36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1554480" cy="762000"/>
          </a:xfrm>
          <a:prstGeom prst="rect">
            <a:avLst/>
          </a:prstGeom>
        </p:spPr>
      </p:pic>
      <p:pic>
        <p:nvPicPr>
          <p:cNvPr id="6" name="Image 5" descr="ima4695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5870" y="6081486"/>
            <a:ext cx="1809345" cy="137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914" y="6027420"/>
            <a:ext cx="2498206" cy="14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2120" y="5882641"/>
            <a:ext cx="2286000" cy="132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6080760"/>
            <a:ext cx="1362075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9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44000" cy="4800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Sommaire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1.   Rappel des objectifs du conclave</a:t>
            </a:r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r>
              <a:rPr lang="en-US" dirty="0" smtClean="0"/>
              <a:t>2.   La </a:t>
            </a:r>
            <a:r>
              <a:rPr lang="en-US" dirty="0" err="1" smtClean="0"/>
              <a:t>Jeunesse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:  menace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opportunité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r>
              <a:rPr lang="en-US" dirty="0" smtClean="0"/>
              <a:t>3.   L’éducation, la formation et l’emploi, les enjeux </a:t>
            </a:r>
            <a:br>
              <a:rPr lang="en-US" dirty="0" smtClean="0"/>
            </a:br>
            <a:r>
              <a:rPr lang="en-US" dirty="0" smtClean="0"/>
              <a:t>du partenariat Inde Afrique</a:t>
            </a:r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r>
              <a:rPr lang="en-US" dirty="0" smtClean="0"/>
              <a:t>4.   Les solutions à la lutte contre le chômage des jeunes</a:t>
            </a:r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r>
              <a:rPr lang="en-US" dirty="0" smtClean="0"/>
              <a:t>5.   Le rôle de la CII</a:t>
            </a:r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r>
              <a:rPr lang="en-US" dirty="0" smtClean="0"/>
              <a:t>6.   Le rôle de la COMY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47244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3F7E"/>
          </a:solidFill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IV- </a:t>
            </a:r>
            <a:r>
              <a:rPr lang="fr-FR" dirty="0" smtClean="0">
                <a:solidFill>
                  <a:srgbClr val="FFFF00"/>
                </a:solidFill>
              </a:rPr>
              <a:t>Que faire?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6200" y="1828800"/>
            <a:ext cx="9144000" cy="449580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Conformément aux recommandations de l’Union Africaine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travers la Charte africaine de la Jeunesse, le président de la COMY4 souhaite mettre en œuvre des programmes visant à réduire le chômage des jeunes. </a:t>
            </a:r>
          </a:p>
          <a:p>
            <a:pPr>
              <a:buNone/>
            </a:pPr>
            <a:endParaRPr lang="fr-FR" sz="1300" dirty="0" smtClean="0"/>
          </a:p>
          <a:p>
            <a:r>
              <a:rPr lang="fr-FR" dirty="0" smtClean="0"/>
              <a:t>Dans cette optique </a:t>
            </a:r>
            <a:r>
              <a:rPr lang="fr-FR" dirty="0" smtClean="0"/>
              <a:t>trois </a:t>
            </a:r>
            <a:r>
              <a:rPr lang="fr-FR" dirty="0" smtClean="0"/>
              <a:t>axes stratégiques ont été </a:t>
            </a:r>
            <a:r>
              <a:rPr lang="fr-FR" dirty="0" smtClean="0"/>
              <a:t>identifiés 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sz="1300" dirty="0" smtClean="0"/>
          </a:p>
          <a:p>
            <a:pPr>
              <a:buNone/>
            </a:pPr>
            <a:r>
              <a:rPr lang="fr-FR" dirty="0" smtClean="0"/>
              <a:t>	</a:t>
            </a:r>
            <a:r>
              <a:rPr lang="fr-FR" sz="3300" b="1" i="1" dirty="0" smtClean="0">
                <a:solidFill>
                  <a:srgbClr val="FFFF00"/>
                </a:solidFill>
              </a:rPr>
              <a:t>L’institutionnalisation  </a:t>
            </a:r>
            <a:r>
              <a:rPr lang="fr-FR" sz="3300" b="1" i="1" dirty="0" smtClean="0">
                <a:solidFill>
                  <a:srgbClr val="FFFF00"/>
                </a:solidFill>
              </a:rPr>
              <a:t>d’un forum INDE-AFRIQUE sur l’entrepreneuriat juvénile </a:t>
            </a:r>
            <a:endParaRPr lang="fr-FR" sz="33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sz="3300" b="1" i="1" dirty="0" smtClean="0">
                <a:solidFill>
                  <a:srgbClr val="FFFF00"/>
                </a:solidFill>
              </a:rPr>
              <a:t>	Le financement des </a:t>
            </a:r>
            <a:r>
              <a:rPr lang="fr-FR" sz="3300" b="1" i="1" dirty="0" smtClean="0">
                <a:solidFill>
                  <a:srgbClr val="FFFF00"/>
                </a:solidFill>
              </a:rPr>
              <a:t>campus de promotion de l’entrepreneuriat juvénile et de l’auto emploi des jeunes</a:t>
            </a:r>
            <a:endParaRPr lang="fr-FR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sz="1300" b="1" i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fr-FR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 </a:t>
            </a:r>
            <a:r>
              <a:rPr lang="fr-FR" sz="3300" b="1" i="1" dirty="0" smtClean="0">
                <a:solidFill>
                  <a:srgbClr val="FFFF00"/>
                </a:solidFill>
              </a:rPr>
              <a:t>La création d’un fond Indo-Africain </a:t>
            </a:r>
            <a:r>
              <a:rPr lang="fr-FR" sz="3300" b="1" i="1" dirty="0" err="1" smtClean="0">
                <a:solidFill>
                  <a:srgbClr val="FFFF00"/>
                </a:solidFill>
              </a:rPr>
              <a:t>pourle</a:t>
            </a:r>
            <a:r>
              <a:rPr lang="fr-FR" sz="3300" b="1" i="1" dirty="0" smtClean="0">
                <a:solidFill>
                  <a:srgbClr val="FFFF00"/>
                </a:solidFill>
              </a:rPr>
              <a:t> </a:t>
            </a:r>
            <a:r>
              <a:rPr lang="fr-FR" sz="3300" b="1" i="1" dirty="0" smtClean="0">
                <a:solidFill>
                  <a:srgbClr val="FFFF00"/>
                </a:solidFill>
              </a:rPr>
              <a:t>soutien à </a:t>
            </a:r>
            <a:r>
              <a:rPr lang="fr-FR" sz="3300" b="1" i="1" dirty="0" smtClean="0">
                <a:solidFill>
                  <a:srgbClr val="FFFF00"/>
                </a:solidFill>
              </a:rPr>
              <a:t>l’Entrepreneuriat </a:t>
            </a:r>
            <a:r>
              <a:rPr lang="fr-FR" sz="3300" b="1" i="1" dirty="0" smtClean="0">
                <a:solidFill>
                  <a:srgbClr val="FFFF00"/>
                </a:solidFill>
              </a:rPr>
              <a:t>juvénile</a:t>
            </a:r>
          </a:p>
          <a:p>
            <a:endParaRPr lang="fr-FR" b="1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 descr="ima36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1" y="5930265"/>
            <a:ext cx="1554480" cy="1371600"/>
          </a:xfrm>
          <a:prstGeom prst="rect">
            <a:avLst/>
          </a:prstGeom>
        </p:spPr>
      </p:pic>
      <p:pic>
        <p:nvPicPr>
          <p:cNvPr id="6" name="Image 5" descr="ima4695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5943600"/>
            <a:ext cx="1809345" cy="914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943600"/>
            <a:ext cx="249820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825490"/>
            <a:ext cx="2286000" cy="11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01927" y="5825490"/>
            <a:ext cx="1362075" cy="1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3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3" y="3102429"/>
            <a:ext cx="9144000" cy="3276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IV-1- </a:t>
            </a:r>
            <a:r>
              <a:rPr lang="en-US" dirty="0" err="1" smtClean="0">
                <a:solidFill>
                  <a:srgbClr val="FFFF00"/>
                </a:solidFill>
              </a:rPr>
              <a:t>L’organisation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du forum sur </a:t>
            </a:r>
            <a:r>
              <a:rPr lang="en-US" dirty="0" err="1" smtClean="0">
                <a:solidFill>
                  <a:srgbClr val="FFFF00"/>
                </a:solidFill>
              </a:rPr>
              <a:t>l’entrepreneuriat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juvénile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3048000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Organisation du Forum Inde-Afrique sur </a:t>
            </a:r>
            <a:r>
              <a:rPr lang="fr-FR" sz="2400" b="1" dirty="0" smtClean="0"/>
              <a:t>l’entrepreneuriat </a:t>
            </a:r>
            <a:r>
              <a:rPr lang="fr-FR" sz="2400" b="1" dirty="0" smtClean="0"/>
              <a:t>juvénile en 2014 à l’occasion du 10ème conclave Inde-Afrique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dirty="0" smtClean="0"/>
              <a:t>Nombreux jeunes entrepreneurs africains qui  viendront avec les Ministres de la jeunesse de leurs pays respectifs et qui auront l’occasion de  discuter avec les sociétés indiennes investissant  en Afrique.</a:t>
            </a:r>
          </a:p>
        </p:txBody>
      </p:sp>
      <p:pic>
        <p:nvPicPr>
          <p:cNvPr id="5" name="Image 4" descr="ima36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6" name="Image 5" descr="ima4695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486400"/>
            <a:ext cx="24982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0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4038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IV- </a:t>
            </a:r>
            <a:r>
              <a:rPr lang="en-US" dirty="0" smtClean="0">
                <a:solidFill>
                  <a:srgbClr val="FFFF00"/>
                </a:solidFill>
              </a:rPr>
              <a:t>1-B- </a:t>
            </a:r>
            <a:r>
              <a:rPr lang="en-US" dirty="0" smtClean="0">
                <a:solidFill>
                  <a:srgbClr val="FFFF00"/>
                </a:solidFill>
              </a:rPr>
              <a:t>Intérêt du forum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Il est primordial de créer les conditions pour que les entrepreneurs indiens soient en face des jeunes entrepreneurs africains.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Les sociétés indiennes qui s’installent en Afrique ont besoin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smtClean="0"/>
              <a:t>expertise et </a:t>
            </a:r>
            <a:r>
              <a:rPr lang="en-US" dirty="0" err="1" smtClean="0"/>
              <a:t>d’une</a:t>
            </a:r>
            <a:r>
              <a:rPr lang="en-US" dirty="0" smtClean="0"/>
              <a:t> main </a:t>
            </a:r>
            <a:r>
              <a:rPr lang="en-US" dirty="0" smtClean="0"/>
              <a:t>d’oeuvre </a:t>
            </a:r>
            <a:r>
              <a:rPr lang="en-US" dirty="0" smtClean="0"/>
              <a:t>locales.</a:t>
            </a: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Il faut créer un cadre propice pour favoriser la création de partenariat B to B en faveur des jeunes.</a:t>
            </a:r>
            <a:endParaRPr lang="en-US" dirty="0"/>
          </a:p>
        </p:txBody>
      </p:sp>
      <p:pic>
        <p:nvPicPr>
          <p:cNvPr id="5" name="Image 4" descr="ima36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6" name="Image 5" descr="ima4695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486400"/>
            <a:ext cx="24982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 cstate="print">
            <a:lum contrast="-45000"/>
          </a:blip>
          <a:srcRect/>
          <a:stretch>
            <a:fillRect/>
          </a:stretch>
        </p:blipFill>
        <p:spPr bwMode="auto">
          <a:xfrm>
            <a:off x="5715000" y="1981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812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5146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3733800"/>
            <a:ext cx="91440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2672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4196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4114800"/>
            <a:ext cx="9144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IV- 2-  </a:t>
            </a:r>
            <a:r>
              <a:rPr lang="en-US" sz="3200" dirty="0" smtClean="0">
                <a:solidFill>
                  <a:srgbClr val="FFFF00"/>
                </a:solidFill>
              </a:rPr>
              <a:t>Les </a:t>
            </a:r>
            <a:r>
              <a:rPr lang="en-US" sz="3200" dirty="0" smtClean="0">
                <a:solidFill>
                  <a:srgbClr val="FFFF00"/>
                </a:solidFill>
              </a:rPr>
              <a:t>campus </a:t>
            </a:r>
            <a:r>
              <a:rPr lang="en-US" sz="3200" dirty="0" err="1" smtClean="0">
                <a:solidFill>
                  <a:srgbClr val="FFFF00"/>
                </a:solidFill>
              </a:rPr>
              <a:t>d’encadrement</a:t>
            </a:r>
            <a:r>
              <a:rPr lang="en-US" sz="3200" dirty="0" smtClean="0">
                <a:solidFill>
                  <a:srgbClr val="FFFF00"/>
                </a:solidFill>
              </a:rPr>
              <a:t> pour la promotion de </a:t>
            </a:r>
            <a:r>
              <a:rPr lang="en-US" sz="3200" dirty="0" err="1" smtClean="0">
                <a:solidFill>
                  <a:srgbClr val="FFFF00"/>
                </a:solidFill>
              </a:rPr>
              <a:t>l’entrepreneuriat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juvénile</a:t>
            </a:r>
            <a:r>
              <a:rPr lang="en-US" sz="3200" dirty="0" smtClean="0">
                <a:solidFill>
                  <a:srgbClr val="FFFF00"/>
                </a:solidFill>
              </a:rPr>
              <a:t> et </a:t>
            </a:r>
            <a:r>
              <a:rPr lang="en-US" sz="3200" dirty="0" err="1" smtClean="0">
                <a:solidFill>
                  <a:srgbClr val="FFFF00"/>
                </a:solidFill>
              </a:rPr>
              <a:t>l’auto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emploi</a:t>
            </a:r>
            <a:r>
              <a:rPr lang="en-US" sz="3200" dirty="0" smtClean="0">
                <a:solidFill>
                  <a:srgbClr val="FFFF00"/>
                </a:solidFill>
              </a:rPr>
              <a:t> des </a:t>
            </a:r>
            <a:r>
              <a:rPr lang="en-US" sz="3200" dirty="0" err="1" smtClean="0">
                <a:solidFill>
                  <a:srgbClr val="FFFF00"/>
                </a:solidFill>
              </a:rPr>
              <a:t>jeunes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958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781800" y="4267200"/>
            <a:ext cx="2133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Tablette Congolaise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28600" y="3745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Agro-industrie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638800" y="3745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NTIC + télécom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8862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Energie renouvelable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057400" y="4126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98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22098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IV-3  Création d’un fond de soutien à </a:t>
            </a:r>
            <a:r>
              <a:rPr lang="en-US" dirty="0" err="1" smtClean="0">
                <a:solidFill>
                  <a:srgbClr val="FFFF00"/>
                </a:solidFill>
              </a:rPr>
              <a:t>l’entrepreneuriat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juvénile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Pour soutenir les projets des jeunes, il est nécessaire de disposer d’un outil qui permettra de financer sur la base d’un certain nombre de </a:t>
            </a:r>
            <a:r>
              <a:rPr lang="fr-FR" sz="2400" dirty="0" smtClean="0"/>
              <a:t>critères</a:t>
            </a:r>
            <a:r>
              <a:rPr lang="en-US" sz="2400" dirty="0" smtClean="0"/>
              <a:t>, les projets à forte valeur ajoutée</a:t>
            </a:r>
            <a:r>
              <a:rPr lang="en-US" sz="2400" dirty="0" smtClean="0"/>
              <a:t>.*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Ce</a:t>
            </a:r>
            <a:r>
              <a:rPr lang="en-US" sz="2400" dirty="0" smtClean="0"/>
              <a:t> fond </a:t>
            </a:r>
            <a:r>
              <a:rPr lang="en-US" sz="2400" dirty="0" err="1" smtClean="0"/>
              <a:t>pourrait</a:t>
            </a:r>
            <a:r>
              <a:rPr lang="en-US" sz="2400" dirty="0" smtClean="0"/>
              <a:t> </a:t>
            </a:r>
            <a:r>
              <a:rPr lang="en-US" sz="2400" dirty="0" err="1" smtClean="0"/>
              <a:t>être</a:t>
            </a:r>
            <a:r>
              <a:rPr lang="en-US" sz="2400" dirty="0" smtClean="0"/>
              <a:t> </a:t>
            </a:r>
            <a:r>
              <a:rPr lang="en-US" sz="2400" dirty="0" err="1" smtClean="0"/>
              <a:t>logé</a:t>
            </a:r>
            <a:r>
              <a:rPr lang="en-US" sz="2400" dirty="0" smtClean="0"/>
              <a:t> à EXIM BANK </a:t>
            </a:r>
            <a:r>
              <a:rPr lang="en-US" sz="2400" dirty="0" err="1" smtClean="0"/>
              <a:t>ou</a:t>
            </a:r>
            <a:r>
              <a:rPr lang="en-US" sz="2400" dirty="0" smtClean="0"/>
              <a:t> à la BAD et </a:t>
            </a:r>
            <a:r>
              <a:rPr lang="en-US" sz="2400" dirty="0" err="1" smtClean="0"/>
              <a:t>financé</a:t>
            </a:r>
            <a:r>
              <a:rPr lang="en-US" sz="2400" dirty="0" smtClean="0"/>
              <a:t> par les </a:t>
            </a:r>
            <a:r>
              <a:rPr lang="en-US" sz="2400" dirty="0" err="1" smtClean="0"/>
              <a:t>Etats</a:t>
            </a:r>
            <a:r>
              <a:rPr lang="en-US" sz="2400" dirty="0" smtClean="0"/>
              <a:t> et les </a:t>
            </a:r>
            <a:r>
              <a:rPr lang="en-US" sz="2400" dirty="0" err="1" smtClean="0"/>
              <a:t>entreprises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intervenant</a:t>
            </a:r>
            <a:r>
              <a:rPr lang="en-US" sz="2400" dirty="0" smtClean="0"/>
              <a:t> en </a:t>
            </a:r>
            <a:r>
              <a:rPr lang="en-US" sz="2400" dirty="0" err="1" smtClean="0"/>
              <a:t>Afrique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la base de </a:t>
            </a:r>
            <a:r>
              <a:rPr lang="en-US" sz="2400" dirty="0" err="1" smtClean="0"/>
              <a:t>leur</a:t>
            </a:r>
            <a:r>
              <a:rPr lang="en-US" sz="2400" dirty="0" smtClean="0"/>
              <a:t> RSE</a:t>
            </a:r>
            <a:endParaRPr lang="en-US" sz="2400" dirty="0"/>
          </a:p>
        </p:txBody>
      </p:sp>
      <p:pic>
        <p:nvPicPr>
          <p:cNvPr id="5" name="Image 4" descr="ima36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6" name="Image 5" descr="ima4695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486400"/>
            <a:ext cx="24982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9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2600"/>
            <a:ext cx="9144000" cy="38100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V-  Role de la CII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3505200"/>
          </a:xfrm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La CIIe peut devenir un partenaire majeur dans cette perspective et s’ouvrir ainsi grandement les portes du continent.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rgbClr val="FFFF00"/>
                </a:solidFill>
              </a:rPr>
              <a:t>Ce conclave est l’occasion pour nous d’interpeller les partenaires sur la nécessité impérieuse de cette approche stratégique.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Image 5" descr="ima36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7" name="Image 6" descr="ima4695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486400"/>
            <a:ext cx="24982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VI- Rôle des organes politiques/la COMY 4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3063240"/>
            <a:ext cx="9296400" cy="348996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Il existe au sein de l’Union Africaine </a:t>
            </a:r>
            <a:r>
              <a:rPr lang="fr-FR" sz="2400" b="1" dirty="0" smtClean="0">
                <a:solidFill>
                  <a:srgbClr val="FFFF00"/>
                </a:solidFill>
              </a:rPr>
              <a:t>une Conférence </a:t>
            </a:r>
            <a:r>
              <a:rPr lang="fr-FR" sz="2400" b="1" dirty="0">
                <a:solidFill>
                  <a:srgbClr val="FFFF00"/>
                </a:solidFill>
              </a:rPr>
              <a:t>des Ministres de la jeunesse </a:t>
            </a:r>
            <a:r>
              <a:rPr lang="fr-FR" sz="2400" b="1" dirty="0" smtClean="0">
                <a:solidFill>
                  <a:srgbClr val="FFFF00"/>
                </a:solidFill>
              </a:rPr>
              <a:t>de l'Union </a:t>
            </a:r>
            <a:r>
              <a:rPr lang="fr-FR" sz="2400" b="1" dirty="0">
                <a:solidFill>
                  <a:srgbClr val="FFFF00"/>
                </a:solidFill>
              </a:rPr>
              <a:t>africaine (COMY) 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smtClean="0"/>
              <a:t>chargée de </a:t>
            </a:r>
            <a:r>
              <a:rPr lang="fr-FR" sz="2400" b="1" dirty="0"/>
              <a:t>la mise en </a:t>
            </a:r>
            <a:r>
              <a:rPr lang="fr-FR" sz="2400" b="1" dirty="0" smtClean="0"/>
              <a:t>œuvre des lignes </a:t>
            </a:r>
            <a:r>
              <a:rPr lang="fr-FR" sz="2400" b="1" dirty="0"/>
              <a:t>d'action prioritaires du Plan stratégique de la Commission </a:t>
            </a:r>
            <a:r>
              <a:rPr lang="fr-FR" sz="2400" b="1" dirty="0" smtClean="0"/>
              <a:t>de l’Union </a:t>
            </a:r>
            <a:r>
              <a:rPr lang="fr-FR" sz="2400" b="1" dirty="0"/>
              <a:t>africaine, lequel donne l’espace approprié au </a:t>
            </a:r>
            <a:r>
              <a:rPr lang="fr-FR" sz="2400" b="1" dirty="0" smtClean="0"/>
              <a:t>développement </a:t>
            </a:r>
            <a:r>
              <a:rPr lang="fr-FR" sz="2400" b="1" dirty="0"/>
              <a:t>et à l'autonomisation des jeunes, tels que le </a:t>
            </a:r>
            <a:r>
              <a:rPr lang="fr-FR" sz="2400" b="1" dirty="0" smtClean="0"/>
              <a:t>renforcement des </a:t>
            </a:r>
            <a:r>
              <a:rPr lang="fr-FR" sz="2400" b="1" dirty="0"/>
              <a:t>capacités, la mise en valeur des ressources humaines </a:t>
            </a:r>
            <a:r>
              <a:rPr lang="fr-FR" sz="2400" b="1" dirty="0" smtClean="0"/>
              <a:t>la promotion de l’entrepreneuriat juvénile et la réduction du chômage des jeunes</a:t>
            </a:r>
            <a:endParaRPr lang="fr-FR" sz="14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10519" y="1143001"/>
            <a:ext cx="188914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57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667000"/>
            <a:ext cx="9144000" cy="33528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400" dirty="0" smtClean="0"/>
              <a:t>En ma qualité de Président en exercice de la</a:t>
            </a:r>
            <a:r>
              <a:rPr lang="fr-FR" sz="2400" b="1" dirty="0" smtClean="0"/>
              <a:t> </a:t>
            </a:r>
            <a:r>
              <a:rPr lang="fr-FR" sz="2400" b="1" dirty="0"/>
              <a:t>Conférence des Ministres </a:t>
            </a:r>
            <a:r>
              <a:rPr lang="fr-FR" sz="2400" b="1" dirty="0" smtClean="0"/>
              <a:t>Africains </a:t>
            </a:r>
            <a:r>
              <a:rPr lang="fr-FR" sz="2400" b="1" dirty="0"/>
              <a:t>de la Jeunesse </a:t>
            </a:r>
            <a:r>
              <a:rPr lang="fr-FR" sz="2400" b="1" dirty="0" smtClean="0"/>
              <a:t> COMY IV et </a:t>
            </a:r>
            <a:r>
              <a:rPr lang="fr-FR" sz="2400" b="1" dirty="0"/>
              <a:t>Ministre de </a:t>
            </a:r>
            <a:r>
              <a:rPr lang="fr-FR" sz="2400" b="1" dirty="0" smtClean="0"/>
              <a:t>la </a:t>
            </a:r>
            <a:r>
              <a:rPr lang="fr-FR" sz="2400" b="1" dirty="0"/>
              <a:t>Jeunesse de la République du </a:t>
            </a:r>
            <a:r>
              <a:rPr lang="fr-FR" sz="2400" b="1" dirty="0" smtClean="0"/>
              <a:t>Congo nous nous engageons à accompagner la CII et les autorités indiennes à mettre en œuvre une politique audacieuse visant l’entrepreneuriat juvénile et la lutte contre le chômage des jeunes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VI- Rôle des organes politiques/la COMY 4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10519" y="1143001"/>
            <a:ext cx="188914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376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0292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ag66969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057938"/>
            <a:ext cx="2590800" cy="1800062"/>
          </a:xfrm>
          <a:prstGeom prst="rect">
            <a:avLst/>
          </a:prstGeom>
        </p:spPr>
      </p:pic>
      <p:pic>
        <p:nvPicPr>
          <p:cNvPr id="8" name="Image 7" descr="imag8889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940" y="5029200"/>
            <a:ext cx="3150233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3886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3F7E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9448800" cy="327660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Cette Jeunesse dont la </a:t>
            </a:r>
            <a:r>
              <a:rPr lang="fr-FR" sz="2400" b="1" dirty="0"/>
              <a:t>vitalité, </a:t>
            </a:r>
            <a:r>
              <a:rPr lang="fr-FR" sz="2400" b="1" dirty="0" smtClean="0"/>
              <a:t>la créativité tout azimut, la capacité d’innovation, l’ énergie </a:t>
            </a:r>
            <a:r>
              <a:rPr lang="fr-FR" sz="2400" b="1" dirty="0"/>
              <a:t>et </a:t>
            </a:r>
            <a:r>
              <a:rPr lang="fr-FR" sz="2400" b="1" dirty="0" smtClean="0"/>
              <a:t>les aspirations</a:t>
            </a:r>
            <a:r>
              <a:rPr lang="fr-FR" sz="2400" b="1" dirty="0"/>
              <a:t> </a:t>
            </a:r>
            <a:r>
              <a:rPr lang="fr-FR" sz="2400" b="1" dirty="0" smtClean="0"/>
              <a:t>sont des paramètres à prendre en compte dans nos différents programmes de joint-ventures</a:t>
            </a:r>
          </a:p>
          <a:p>
            <a:endParaRPr lang="en-US" sz="1400" b="1" dirty="0" smtClean="0"/>
          </a:p>
          <a:p>
            <a:r>
              <a:rPr lang="fr-FR" sz="2400" b="1" dirty="0" smtClean="0"/>
              <a:t>Valoriser la Jeunesse et lui permettre de réaliser des </a:t>
            </a:r>
            <a:r>
              <a:rPr lang="fr-FR" b="1" dirty="0" smtClean="0">
                <a:solidFill>
                  <a:srgbClr val="FFFF00"/>
                </a:solidFill>
              </a:rPr>
              <a:t>partenariats</a:t>
            </a:r>
            <a:r>
              <a:rPr lang="fr-FR" sz="3200" b="1" dirty="0" smtClean="0">
                <a:solidFill>
                  <a:srgbClr val="FFFF00"/>
                </a:solidFill>
              </a:rPr>
              <a:t> win-win </a:t>
            </a:r>
            <a:r>
              <a:rPr lang="fr-FR" sz="2400" b="1" dirty="0" smtClean="0"/>
              <a:t>entre jeunes africains et jeunes indiens est pour nous le défi majeur que doit relever ce conclave.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462314"/>
            <a:ext cx="9144000" cy="4024086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jeunesse</a:t>
            </a:r>
            <a:r>
              <a:rPr lang="en-US" dirty="0" smtClean="0"/>
              <a:t>, </a:t>
            </a:r>
            <a:r>
              <a:rPr lang="en-US" dirty="0" err="1" smtClean="0"/>
              <a:t>principale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343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400" b="1" dirty="0" smtClean="0"/>
              <a:t>Peut-on </a:t>
            </a:r>
            <a:r>
              <a:rPr lang="en-US" sz="2400" b="1" dirty="0"/>
              <a:t>envisager la création de </a:t>
            </a:r>
            <a:r>
              <a:rPr lang="en-US" sz="2400" b="1" dirty="0" smtClean="0"/>
              <a:t>partenariat Inde/Afrique </a:t>
            </a:r>
          </a:p>
          <a:p>
            <a:pPr>
              <a:buNone/>
            </a:pPr>
            <a:r>
              <a:rPr lang="en-US" sz="2400" b="1" dirty="0" smtClean="0"/>
              <a:t>sans impliquer </a:t>
            </a:r>
            <a:r>
              <a:rPr lang="en-US" sz="2400" b="1" dirty="0"/>
              <a:t>la jeunesse </a:t>
            </a:r>
            <a:r>
              <a:rPr lang="en-US" sz="2400" b="1" dirty="0" smtClean="0"/>
              <a:t>?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2400" b="1" dirty="0" smtClean="0"/>
              <a:t>Peut-on réellement considérer qu’il y a un avenir à toutes les</a:t>
            </a:r>
          </a:p>
          <a:p>
            <a:pPr>
              <a:buNone/>
            </a:pPr>
            <a:r>
              <a:rPr lang="en-US" sz="2400" b="1" dirty="0" smtClean="0"/>
              <a:t>initiatives qui sont prises ici sans faire de la place aux jeunes?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2400" b="1" dirty="0" smtClean="0"/>
              <a:t>Pourra-t-on parler de progrès, de développement, </a:t>
            </a:r>
          </a:p>
          <a:p>
            <a:pPr>
              <a:buNone/>
            </a:pPr>
            <a:r>
              <a:rPr lang="en-US" sz="2400" b="1" dirty="0" smtClean="0"/>
              <a:t>de croissance, d’avenir pour ces entreprises si les jeunes sont</a:t>
            </a:r>
          </a:p>
          <a:p>
            <a:pPr>
              <a:buNone/>
            </a:pPr>
            <a:r>
              <a:rPr lang="en-US" sz="2400" b="1" dirty="0" smtClean="0"/>
              <a:t>laissés sur le côté?</a:t>
            </a:r>
            <a:endParaRPr lang="fr-FR" sz="2400" b="1" dirty="0" smtClean="0"/>
          </a:p>
        </p:txBody>
      </p:sp>
      <p:pic>
        <p:nvPicPr>
          <p:cNvPr id="10" name="Image 9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44196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des objectifs du conclave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72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fr-FR" sz="3800" b="1" dirty="0" smtClean="0"/>
              <a:t>Renforcer le partenariat </a:t>
            </a:r>
            <a:r>
              <a:rPr lang="fr-FR" sz="3800" b="1" dirty="0" err="1" smtClean="0"/>
              <a:t>win-win</a:t>
            </a:r>
            <a:r>
              <a:rPr lang="fr-FR" sz="3800" b="1" dirty="0" smtClean="0"/>
              <a:t>  Inde-Afrique</a:t>
            </a:r>
            <a:endParaRPr lang="fr-FR" sz="3800" b="1" dirty="0"/>
          </a:p>
          <a:p>
            <a:pPr algn="just">
              <a:buNone/>
            </a:pPr>
            <a:endParaRPr lang="fr-FR" sz="2500" b="1" dirty="0" smtClean="0"/>
          </a:p>
          <a:p>
            <a:pPr algn="just">
              <a:buNone/>
            </a:pPr>
            <a:r>
              <a:rPr lang="fr-FR" sz="2500" b="1" dirty="0" smtClean="0"/>
              <a:t>L’Afrique a besoin </a:t>
            </a:r>
            <a:r>
              <a:rPr lang="fr-FR" sz="2500" b="1" dirty="0"/>
              <a:t>d’exporter </a:t>
            </a:r>
            <a:r>
              <a:rPr lang="fr-FR" sz="2500" b="1" dirty="0" smtClean="0"/>
              <a:t>plus </a:t>
            </a:r>
            <a:r>
              <a:rPr lang="fr-FR" sz="2500" b="1" dirty="0"/>
              <a:t>vers l’Inde </a:t>
            </a:r>
            <a:r>
              <a:rPr lang="fr-FR" sz="2500" b="1" dirty="0" smtClean="0"/>
              <a:t>et d’y</a:t>
            </a:r>
          </a:p>
          <a:p>
            <a:pPr algn="just">
              <a:buNone/>
            </a:pPr>
            <a:r>
              <a:rPr lang="fr-FR" sz="2500" b="1" dirty="0" smtClean="0"/>
              <a:t>trouver les opportunités  d’affaires pour son</a:t>
            </a:r>
          </a:p>
          <a:p>
            <a:pPr algn="just">
              <a:buNone/>
            </a:pPr>
            <a:r>
              <a:rPr lang="fr-FR" sz="2500" b="1" dirty="0" smtClean="0"/>
              <a:t>développement et son émergence. </a:t>
            </a:r>
          </a:p>
          <a:p>
            <a:pPr algn="just">
              <a:buNone/>
            </a:pPr>
            <a:endParaRPr lang="fr-FR" sz="1900" b="1" dirty="0"/>
          </a:p>
          <a:p>
            <a:pPr algn="just">
              <a:buNone/>
            </a:pPr>
            <a:r>
              <a:rPr lang="fr-FR" sz="2500" b="1" dirty="0" smtClean="0"/>
              <a:t>L’Inde a besoin d’investir davantage vers l’Afrique</a:t>
            </a:r>
          </a:p>
          <a:p>
            <a:pPr algn="just">
              <a:buNone/>
            </a:pPr>
            <a:r>
              <a:rPr lang="fr-FR" sz="2500" b="1" dirty="0" smtClean="0"/>
              <a:t>pour conquérir l’un des plus grands marchés du</a:t>
            </a:r>
          </a:p>
          <a:p>
            <a:pPr algn="just">
              <a:buNone/>
            </a:pPr>
            <a:r>
              <a:rPr lang="fr-FR" sz="2500" b="1" dirty="0" smtClean="0"/>
              <a:t>21</a:t>
            </a:r>
            <a:r>
              <a:rPr lang="fr-FR" sz="2500" b="1" baseline="30000" dirty="0" smtClean="0"/>
              <a:t>ème</a:t>
            </a:r>
            <a:r>
              <a:rPr lang="fr-FR" sz="2500" b="1" dirty="0" smtClean="0"/>
              <a:t> siècle et sécuriser ses approvisionnements </a:t>
            </a:r>
          </a:p>
          <a:p>
            <a:pPr algn="just">
              <a:buNone/>
            </a:pPr>
            <a:r>
              <a:rPr lang="fr-FR" sz="2500" b="1" dirty="0" smtClean="0"/>
              <a:t>en matières premières</a:t>
            </a:r>
          </a:p>
          <a:p>
            <a:pPr algn="just">
              <a:buNone/>
            </a:pPr>
            <a:r>
              <a:rPr lang="fr-FR" b="1" dirty="0" smtClean="0"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14" name="Image 13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ima669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1925" y="5562600"/>
            <a:ext cx="1362075" cy="1371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2578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ima36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62600"/>
            <a:ext cx="1554480" cy="1371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54737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 14" descr="ima4695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99" y="5562600"/>
            <a:ext cx="180934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76400"/>
            <a:ext cx="9144000" cy="3886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1.1-  Etat des relations Inde-Afrique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33813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400" b="1" dirty="0" smtClean="0"/>
              <a:t>Des nombreuses sociétés Indiennes réalisent de gros</a:t>
            </a:r>
          </a:p>
          <a:p>
            <a:pPr algn="just">
              <a:buNone/>
            </a:pPr>
            <a:r>
              <a:rPr lang="fr-FR" sz="2400" b="1" dirty="0" smtClean="0"/>
              <a:t>investissements en Afrique et s’appuient sur des partenaires locaux, une expertise et une main d’œuvre locales pour conduire leurs </a:t>
            </a:r>
            <a:r>
              <a:rPr lang="en-US" sz="2400" b="1" dirty="0" smtClean="0"/>
              <a:t>projets d’investissement.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fr-FR" sz="2400" b="1" dirty="0" smtClean="0"/>
              <a:t>Le </a:t>
            </a:r>
            <a:r>
              <a:rPr lang="fr-FR" sz="2400" b="1" dirty="0" smtClean="0"/>
              <a:t>Congo par </a:t>
            </a:r>
            <a:r>
              <a:rPr lang="fr-FR" sz="2400" b="1" dirty="0" err="1" smtClean="0"/>
              <a:t>exrmple</a:t>
            </a:r>
            <a:r>
              <a:rPr lang="fr-FR" sz="2400" b="1" dirty="0" smtClean="0"/>
              <a:t> offre une gammes d’opportunités importantes pour l’investissement indien dans les domaines des mines, de l’agriculture</a:t>
            </a:r>
            <a:r>
              <a:rPr lang="fr-FR" sz="2400" b="1" dirty="0"/>
              <a:t>, de l’électricité, </a:t>
            </a:r>
            <a:r>
              <a:rPr lang="fr-FR" sz="2400" b="1" dirty="0" smtClean="0"/>
              <a:t>des transports  du commerce  des infrastructures et des NTIC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62200"/>
            <a:ext cx="9144000" cy="3124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/>
              <a:t>- </a:t>
            </a:r>
            <a:r>
              <a:rPr lang="fr-FR" dirty="0" smtClean="0">
                <a:solidFill>
                  <a:srgbClr val="FFFF00"/>
                </a:solidFill>
              </a:rPr>
              <a:t>I.2- L’Inde </a:t>
            </a:r>
            <a:r>
              <a:rPr lang="fr-FR" dirty="0">
                <a:solidFill>
                  <a:srgbClr val="FFFF00"/>
                </a:solidFill>
              </a:rPr>
              <a:t>: partenaire économique majeur pour  le continent Africain.</a:t>
            </a:r>
            <a:br>
              <a:rPr lang="fr-FR" dirty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2971800"/>
          </a:xfrm>
        </p:spPr>
        <p:txBody>
          <a:bodyPr>
            <a:normAutofit lnSpcReduction="10000"/>
          </a:bodyPr>
          <a:lstStyle/>
          <a:p>
            <a:endParaRPr lang="fr-FR" b="1" dirty="0" smtClean="0"/>
          </a:p>
          <a:p>
            <a:r>
              <a:rPr lang="fr-FR" b="1" dirty="0" smtClean="0"/>
              <a:t>-  </a:t>
            </a:r>
            <a:r>
              <a:rPr lang="fr-FR" sz="2400" b="1" dirty="0"/>
              <a:t>Gros </a:t>
            </a:r>
            <a:r>
              <a:rPr lang="fr-FR" sz="2400" b="1" dirty="0" smtClean="0"/>
              <a:t>investisseurs </a:t>
            </a:r>
            <a:r>
              <a:rPr lang="fr-FR" sz="2400" b="1" dirty="0"/>
              <a:t>avec des IDE importants en direction de l’Afrique. </a:t>
            </a:r>
            <a:endParaRPr lang="fr-FR" sz="2400" b="1" dirty="0" smtClean="0"/>
          </a:p>
          <a:p>
            <a:endParaRPr lang="fr-FR" dirty="0"/>
          </a:p>
          <a:p>
            <a:r>
              <a:rPr lang="fr-FR" sz="2400" b="1" dirty="0" smtClean="0"/>
              <a:t>-  </a:t>
            </a:r>
            <a:r>
              <a:rPr lang="fr-FR" sz="2400" b="1" dirty="0"/>
              <a:t>Investissements indiens – entre </a:t>
            </a:r>
            <a:r>
              <a:rPr lang="fr-FR" sz="2400" b="1" dirty="0" smtClean="0"/>
              <a:t>environ 55 milliards </a:t>
            </a:r>
            <a:r>
              <a:rPr lang="fr-FR" sz="2400" b="1" dirty="0"/>
              <a:t>de dollars </a:t>
            </a:r>
            <a:r>
              <a:rPr lang="fr-FR" sz="2400" b="1" dirty="0" smtClean="0"/>
              <a:t> en </a:t>
            </a:r>
            <a:r>
              <a:rPr lang="fr-FR" sz="2400" b="1" dirty="0" smtClean="0"/>
              <a:t>2011 </a:t>
            </a:r>
            <a:r>
              <a:rPr lang="fr-FR" sz="2400" b="1" dirty="0" smtClean="0"/>
              <a:t>presqu’au </a:t>
            </a:r>
            <a:r>
              <a:rPr lang="fr-FR" sz="2400" b="1" dirty="0" smtClean="0"/>
              <a:t>dessus de </a:t>
            </a:r>
            <a:r>
              <a:rPr lang="fr-FR" sz="2400" b="1" dirty="0" smtClean="0"/>
              <a:t>l’Europe (52 </a:t>
            </a:r>
            <a:r>
              <a:rPr lang="fr-FR" sz="2400" b="1" dirty="0"/>
              <a:t>m</a:t>
            </a:r>
            <a:r>
              <a:rPr lang="fr-FR" sz="2400" b="1" dirty="0" smtClean="0"/>
              <a:t>illiards en 2011)</a:t>
            </a:r>
            <a:endParaRPr lang="fr-FR" sz="2400" b="1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00200"/>
            <a:ext cx="9144000" cy="38862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I.3- Hausse </a:t>
            </a:r>
            <a:r>
              <a:rPr lang="fr-FR" dirty="0">
                <a:solidFill>
                  <a:srgbClr val="FFFF00"/>
                </a:solidFill>
              </a:rPr>
              <a:t>phénoménale des échanges commerciaux bilatéraux,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3886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2400" b="1" dirty="0" smtClean="0"/>
              <a:t>- </a:t>
            </a:r>
            <a:r>
              <a:rPr lang="fr-FR" sz="2400" b="1" dirty="0" smtClean="0"/>
              <a:t>57 </a:t>
            </a:r>
            <a:r>
              <a:rPr lang="fr-FR" sz="2400" b="1" dirty="0" smtClean="0"/>
              <a:t>milliards </a:t>
            </a:r>
            <a:r>
              <a:rPr lang="fr-FR" sz="2400" b="1" dirty="0"/>
              <a:t>de dollars </a:t>
            </a:r>
            <a:r>
              <a:rPr lang="fr-FR" sz="2400" b="1" dirty="0" smtClean="0"/>
              <a:t>(</a:t>
            </a:r>
            <a:r>
              <a:rPr lang="fr-FR" sz="2400" b="1" dirty="0" smtClean="0"/>
              <a:t>42</a:t>
            </a:r>
            <a:r>
              <a:rPr lang="fr-FR" sz="2400" b="1" dirty="0" smtClean="0"/>
              <a:t>,5 </a:t>
            </a:r>
            <a:r>
              <a:rPr lang="fr-FR" sz="2400" b="1" dirty="0"/>
              <a:t>milliards d’euros) en </a:t>
            </a:r>
            <a:r>
              <a:rPr lang="fr-FR" sz="2400" b="1" dirty="0" smtClean="0"/>
              <a:t>2011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c/ 967 </a:t>
            </a:r>
            <a:r>
              <a:rPr lang="fr-FR" sz="2400" b="1" dirty="0"/>
              <a:t>millions de dollars en 1991 </a:t>
            </a:r>
            <a:r>
              <a:rPr lang="fr-FR" sz="2400" b="1" dirty="0" smtClean="0"/>
              <a:t>avec une projection de 90 milliards en 2015</a:t>
            </a:r>
            <a:endParaRPr lang="fr-FR" sz="2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r>
              <a:rPr lang="fr-FR" sz="2400" b="1" dirty="0" smtClean="0"/>
              <a:t>- Entrée du géant </a:t>
            </a:r>
            <a:r>
              <a:rPr lang="fr-FR" sz="2400" b="1" dirty="0"/>
              <a:t>de l’agroalimentaire </a:t>
            </a:r>
            <a:r>
              <a:rPr lang="fr-FR" sz="2400" b="1" dirty="0" err="1"/>
              <a:t>Iffco</a:t>
            </a:r>
            <a:r>
              <a:rPr lang="fr-FR" sz="2400" b="1" dirty="0"/>
              <a:t> </a:t>
            </a:r>
            <a:r>
              <a:rPr lang="fr-FR" sz="2400" b="1" dirty="0" smtClean="0"/>
              <a:t> </a:t>
            </a:r>
            <a:r>
              <a:rPr lang="fr-FR" sz="2400" b="1" dirty="0"/>
              <a:t>au capital </a:t>
            </a:r>
            <a:r>
              <a:rPr lang="fr-FR" sz="2400" b="1" dirty="0" smtClean="0"/>
              <a:t>des</a:t>
            </a:r>
          </a:p>
          <a:p>
            <a:pPr>
              <a:buNone/>
            </a:pPr>
            <a:r>
              <a:rPr lang="fr-FR" sz="2400" b="1" dirty="0" smtClean="0"/>
              <a:t>Industries </a:t>
            </a:r>
            <a:r>
              <a:rPr lang="fr-FR" sz="2400" b="1" dirty="0"/>
              <a:t>chimiques du Sénégal (ICS), </a:t>
            </a:r>
            <a:endParaRPr lang="fr-FR" sz="1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Apparition </a:t>
            </a:r>
            <a:r>
              <a:rPr lang="fr-FR" sz="2400" b="1" dirty="0" smtClean="0"/>
              <a:t>des bus Tata en Cote d’Ivoire </a:t>
            </a: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Laboratoire de contrôle des aliments au Congo, au </a:t>
            </a:r>
            <a:r>
              <a:rPr lang="fr-FR" sz="2400" b="1" dirty="0" err="1" smtClean="0"/>
              <a:t>Botwana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etc</a:t>
            </a:r>
            <a:endParaRPr lang="fr-FR" sz="2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r>
              <a:rPr lang="fr-FR" sz="2400" b="1" dirty="0" smtClean="0"/>
              <a:t>- L’électrification </a:t>
            </a:r>
            <a:r>
              <a:rPr lang="fr-FR" sz="2400" b="1" dirty="0"/>
              <a:t>rurale au </a:t>
            </a:r>
            <a:r>
              <a:rPr lang="fr-FR" sz="2400" b="1" dirty="0" smtClean="0"/>
              <a:t>Congo par le groupe OIA</a:t>
            </a:r>
            <a:endParaRPr lang="fr-FR" sz="2400" b="1" dirty="0"/>
          </a:p>
          <a:p>
            <a:pPr algn="just">
              <a:buNone/>
            </a:pPr>
            <a:endParaRPr lang="fr-FR" dirty="0"/>
          </a:p>
        </p:txBody>
      </p:sp>
      <p:pic>
        <p:nvPicPr>
          <p:cNvPr id="14" name="Image 13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5580" y="2057400"/>
            <a:ext cx="61015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imag8889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5028" y="2071914"/>
            <a:ext cx="3018972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II-La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jeunesse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une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ressource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importante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: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menace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ou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opportunité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?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9" name="Image 8" descr="imag66969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4755" y="3886200"/>
            <a:ext cx="301924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594" y="5181600"/>
            <a:ext cx="24982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ima36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554480" cy="1371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53975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 descr="ima4695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5486400"/>
            <a:ext cx="180934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95400"/>
            <a:ext cx="9144000" cy="4191000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F7E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II-1   La </a:t>
            </a:r>
            <a:r>
              <a:rPr lang="en-US" dirty="0" err="1">
                <a:solidFill>
                  <a:srgbClr val="FFFF00"/>
                </a:solidFill>
                <a:effectLst/>
              </a:rPr>
              <a:t>Jeunesse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</a:rPr>
              <a:t>Indienne</a:t>
            </a:r>
            <a:r>
              <a:rPr lang="en-US" dirty="0">
                <a:solidFill>
                  <a:srgbClr val="FFFF00"/>
                </a:solidFill>
                <a:effectLst/>
              </a:rPr>
              <a:t> et </a:t>
            </a:r>
            <a:r>
              <a:rPr lang="en-US" dirty="0" err="1">
                <a:solidFill>
                  <a:srgbClr val="FFFF00"/>
                </a:solidFill>
                <a:effectLst/>
              </a:rPr>
              <a:t>Africaine</a:t>
            </a:r>
            <a:r>
              <a:rPr lang="en-US" dirty="0">
                <a:solidFill>
                  <a:srgbClr val="FFFF00"/>
                </a:solidFill>
                <a:effectLst/>
              </a:rPr>
              <a:t>: </a:t>
            </a:r>
            <a:r>
              <a:rPr lang="en-US" dirty="0" err="1">
                <a:solidFill>
                  <a:srgbClr val="FFFF00"/>
                </a:solidFill>
                <a:effectLst/>
              </a:rPr>
              <a:t>une</a:t>
            </a:r>
            <a:r>
              <a:rPr lang="en-US">
                <a:solidFill>
                  <a:srgbClr val="FFFF00"/>
                </a:solidFill>
                <a:effectLst/>
              </a:rPr>
              <a:t> </a:t>
            </a:r>
            <a:r>
              <a:rPr lang="en-US" smtClean="0">
                <a:solidFill>
                  <a:srgbClr val="FFFF00"/>
                </a:solidFill>
                <a:effectLst/>
              </a:rPr>
              <a:t>menace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b="1" dirty="0" smtClean="0"/>
              <a:t> </a:t>
            </a:r>
          </a:p>
        </p:txBody>
      </p:sp>
      <p:pic>
        <p:nvPicPr>
          <p:cNvPr id="13" name="Image 12" descr="ima669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925" y="5486400"/>
            <a:ext cx="1362075" cy="1371600"/>
          </a:xfrm>
          <a:prstGeom prst="rect">
            <a:avLst/>
          </a:prstGeom>
        </p:spPr>
      </p:pic>
      <p:pic>
        <p:nvPicPr>
          <p:cNvPr id="1026" name="Picture 2" descr="C:\Users\Anatole Collinet\Documents\imagesCASXK4H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1586</TotalTime>
  <Words>1344</Words>
  <Application>Microsoft Office PowerPoint</Application>
  <PresentationFormat>Affichage à l'écran (4:3)</PresentationFormat>
  <Paragraphs>200</Paragraphs>
  <Slides>28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Apex</vt:lpstr>
      <vt:lpstr>Ixeme  Conclave Inde-Afrique, 17 au 19 Mars 2013 NEW-delhi</vt:lpstr>
      <vt:lpstr>Sommaire</vt:lpstr>
      <vt:lpstr> INTRODUCTION La jeunesse, principale ressource </vt:lpstr>
      <vt:lpstr>1. Rappel des objectifs du conclave </vt:lpstr>
      <vt:lpstr>1.1-  Etat des relations Inde-Afrique</vt:lpstr>
      <vt:lpstr> - I.2- L’Inde : partenaire économique majeur pour  le continent Africain. </vt:lpstr>
      <vt:lpstr>I.3- Hausse phénoménale des échanges commerciaux bilatéraux,</vt:lpstr>
      <vt:lpstr>II-La jeunesse une ressource importante: menace ou opportunité?</vt:lpstr>
      <vt:lpstr>II-1   La Jeunesse Indienne et Africaine: une menace</vt:lpstr>
      <vt:lpstr>II-1-A-Rébellion, violence toxicomanie</vt:lpstr>
      <vt:lpstr>II- 1-B  immigration clandestine</vt:lpstr>
      <vt:lpstr>II-I-C- La Jeunesse Indo- africaine et la menace terroriste</vt:lpstr>
      <vt:lpstr>Contestations et menace terroriste</vt:lpstr>
      <vt:lpstr>II-2- La jeunesseInde Afrique:  un dividende démographique important</vt:lpstr>
      <vt:lpstr>II-2- . La Jeunesse Indienne et Africaine: les dividendes à exploiter</vt:lpstr>
      <vt:lpstr>III- L’éducation, la formation et l’emploi des jeunes: les enjeux du partenariat</vt:lpstr>
      <vt:lpstr>III-1-  Un premier pari du partenariat en voie d’être gagné:</vt:lpstr>
      <vt:lpstr>III-2- .Mais un problème reste entier pour la Jeunesse Indo-africaine: l’emploi</vt:lpstr>
      <vt:lpstr>III-3- Le chômage des jeunes, unproblème de sécurité collective</vt:lpstr>
      <vt:lpstr>IV- Que faire?</vt:lpstr>
      <vt:lpstr>IV-1- L’organisation  du forum sur l’entrepreneuriat juvénile</vt:lpstr>
      <vt:lpstr>IV- 1-B- Intérêt du forum</vt:lpstr>
      <vt:lpstr>IV- 2-  Les campus d’encadrement pour la promotion de l’entrepreneuriat juvénile et l’auto emploi des jeunes</vt:lpstr>
      <vt:lpstr>IV-3  Création d’un fond de soutien à l’entrepreneuriat juvénile</vt:lpstr>
      <vt:lpstr>V-  Role de la CII</vt:lpstr>
      <vt:lpstr>VI- Rôle des organes politiques/la COMY 4 </vt:lpstr>
      <vt:lpstr>VI- Rôle des organes politiques/la COMY 4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9eme Conclave Inde-Afrique 17 au 19 Mars 2013</dc:title>
  <dc:creator>FUJITSU</dc:creator>
  <cp:lastModifiedBy>Anatole Collinet</cp:lastModifiedBy>
  <cp:revision>52</cp:revision>
  <dcterms:created xsi:type="dcterms:W3CDTF">2013-03-11T00:48:09Z</dcterms:created>
  <dcterms:modified xsi:type="dcterms:W3CDTF">2013-03-15T03:41:13Z</dcterms:modified>
</cp:coreProperties>
</file>